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7" r:id="rId4"/>
    <p:sldId id="268" r:id="rId5"/>
    <p:sldId id="261" r:id="rId6"/>
    <p:sldId id="262" r:id="rId7"/>
    <p:sldId id="271"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FB19463-87A6-48FF-BBB9-38DE180CA5A8}">
          <p14:sldIdLst>
            <p14:sldId id="257"/>
            <p14:sldId id="258"/>
            <p14:sldId id="267"/>
            <p14:sldId id="268"/>
            <p14:sldId id="261"/>
            <p14:sldId id="262"/>
            <p14:sldId id="271"/>
          </p14:sldIdLst>
        </p14:section>
        <p14:section name="Alternative" id="{DB58021B-03A2-4219-B883-54BAE9F22C23}">
          <p14:sldIdLst/>
        </p14:section>
      </p14:sectionLst>
    </p:ext>
    <p:ext uri="{EFAFB233-063F-42B5-8137-9DF3F51BA10A}">
      <p15:sldGuideLst xmlns:p15="http://schemas.microsoft.com/office/powerpoint/2012/main">
        <p15:guide id="1" orient="horz" pos="2880" userDrawn="1">
          <p15:clr>
            <a:srgbClr val="A4A3A4"/>
          </p15:clr>
        </p15:guide>
        <p15:guide id="2" pos="2160" userDrawn="1">
          <p15:clr>
            <a:srgbClr val="A4A3A4"/>
          </p15:clr>
        </p15:guide>
        <p15:guide id="3" pos="158" userDrawn="1">
          <p15:clr>
            <a:srgbClr val="A4A3A4"/>
          </p15:clr>
        </p15:guide>
        <p15:guide id="4" pos="4162" userDrawn="1">
          <p15:clr>
            <a:srgbClr val="A4A3A4"/>
          </p15:clr>
        </p15:guide>
        <p15:guide id="5" orient="horz" pos="5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2160"/>
    <a:srgbClr val="067DB3"/>
    <a:srgbClr val="B53034"/>
    <a:srgbClr val="69788C"/>
    <a:srgbClr val="767171"/>
    <a:srgbClr val="F949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showGuides="1">
      <p:cViewPr varScale="1">
        <p:scale>
          <a:sx n="86" d="100"/>
          <a:sy n="86" d="100"/>
        </p:scale>
        <p:origin x="2820" y="96"/>
      </p:cViewPr>
      <p:guideLst>
        <p:guide orient="horz" pos="2880"/>
        <p:guide pos="2160"/>
        <p:guide pos="158"/>
        <p:guide pos="4162"/>
        <p:guide orient="horz" pos="562"/>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89288966424353E-2"/>
          <c:y val="3.3392358375201575E-2"/>
          <c:w val="0.93510711033575644"/>
          <c:h val="0.8381917438369666"/>
        </c:manualLayout>
      </c:layout>
      <c:barChart>
        <c:barDir val="col"/>
        <c:grouping val="clustered"/>
        <c:varyColors val="0"/>
        <c:ser>
          <c:idx val="0"/>
          <c:order val="0"/>
          <c:tx>
            <c:strRef>
              <c:f>Sheet1!$B$1</c:f>
              <c:strCache>
                <c:ptCount val="1"/>
                <c:pt idx="0">
                  <c:v>Receipts</c:v>
                </c:pt>
              </c:strCache>
            </c:strRef>
          </c:tx>
          <c:spPr>
            <a:solidFill>
              <a:srgbClr val="067DB3"/>
            </a:solidFill>
            <a:ln>
              <a:noFill/>
            </a:ln>
            <a:effectLst/>
          </c:spPr>
          <c:invertIfNegative val="0"/>
          <c:dLbls>
            <c:dLbl>
              <c:idx val="0"/>
              <c:layout>
                <c:manualLayout>
                  <c:x val="0"/>
                  <c:y val="-0.1076006744105262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1D1-41B9-9CFB-B3D190D718A1}"/>
                </c:ext>
              </c:extLst>
            </c:dLbl>
            <c:dLbl>
              <c:idx val="1"/>
              <c:layout>
                <c:manualLayout>
                  <c:x val="0"/>
                  <c:y val="-0.1721610790568419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1D1-41B9-9CFB-B3D190D718A1}"/>
                </c:ext>
              </c:extLst>
            </c:dLbl>
            <c:dLbl>
              <c:idx val="2"/>
              <c:layout>
                <c:manualLayout>
                  <c:x val="0"/>
                  <c:y val="-0.1362941875866665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1D1-41B9-9CFB-B3D190D718A1}"/>
                </c:ext>
              </c:extLst>
            </c:dLbl>
            <c:dLbl>
              <c:idx val="3"/>
              <c:layout>
                <c:manualLayout>
                  <c:x val="0"/>
                  <c:y val="-0.12912080929263145"/>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1D1-41B9-9CFB-B3D190D718A1}"/>
                </c:ext>
              </c:extLst>
            </c:dLbl>
            <c:dLbl>
              <c:idx val="4"/>
              <c:layout>
                <c:manualLayout>
                  <c:x val="0"/>
                  <c:y val="-0.1076006744105262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1D1-41B9-9CFB-B3D190D718A1}"/>
                </c:ext>
              </c:extLst>
            </c:dLbl>
            <c:dLbl>
              <c:idx val="5"/>
              <c:layout>
                <c:manualLayout>
                  <c:x val="0"/>
                  <c:y val="-0.121947430998596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1D1-41B9-9CFB-B3D190D718A1}"/>
                </c:ext>
              </c:extLst>
            </c:dLbl>
            <c:dLbl>
              <c:idx val="6"/>
              <c:layout>
                <c:manualLayout>
                  <c:x val="0"/>
                  <c:y val="-0.19368121393894724"/>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1D1-41B9-9CFB-B3D190D718A1}"/>
                </c:ext>
              </c:extLst>
            </c:dLbl>
            <c:dLbl>
              <c:idx val="7"/>
              <c:layout>
                <c:manualLayout>
                  <c:x val="0"/>
                  <c:y val="-0.1219474309985964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1D1-41B9-9CFB-B3D190D718A1}"/>
                </c:ext>
              </c:extLst>
            </c:dLbl>
            <c:dLbl>
              <c:idx val="8"/>
              <c:layout>
                <c:manualLayout>
                  <c:x val="0"/>
                  <c:y val="-0.1506409441747367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1D1-41B9-9CFB-B3D190D718A1}"/>
                </c:ext>
              </c:extLst>
            </c:dLbl>
            <c:dLbl>
              <c:idx val="9"/>
              <c:layout>
                <c:manualLayout>
                  <c:x val="-1.9036166912773187E-16"/>
                  <c:y val="-5.73870263522806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1D1-41B9-9CFB-B3D190D718A1}"/>
                </c:ext>
              </c:extLst>
            </c:dLbl>
            <c:numFmt formatCode="##,#00.000" sourceLinked="0"/>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rgbClr val="067DB3"/>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accent1"/>
                      </a:solidFill>
                      <a:round/>
                    </a:ln>
                    <a:effectLst/>
                  </c:spPr>
                </c15:leaderLines>
              </c:ext>
            </c:extLst>
          </c:dLbls>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Sheet1!$B$2:$B$11</c:f>
              <c:numCache>
                <c:formatCode>General</c:formatCode>
                <c:ptCount val="10"/>
                <c:pt idx="0" formatCode="#,##0">
                  <c:v>79</c:v>
                </c:pt>
                <c:pt idx="1">
                  <c:v>77</c:v>
                </c:pt>
                <c:pt idx="2">
                  <c:v>105.4</c:v>
                </c:pt>
                <c:pt idx="3">
                  <c:v>111.54300000000001</c:v>
                </c:pt>
                <c:pt idx="4">
                  <c:v>95.293999999999997</c:v>
                </c:pt>
                <c:pt idx="5">
                  <c:v>115.43</c:v>
                </c:pt>
                <c:pt idx="6">
                  <c:v>98.792000000000002</c:v>
                </c:pt>
                <c:pt idx="7">
                  <c:v>94.644000000000005</c:v>
                </c:pt>
                <c:pt idx="8">
                  <c:v>112.584</c:v>
                </c:pt>
                <c:pt idx="9">
                  <c:v>122.277</c:v>
                </c:pt>
              </c:numCache>
            </c:numRef>
          </c:val>
          <c:extLst>
            <c:ext xmlns:c16="http://schemas.microsoft.com/office/drawing/2014/chart" uri="{C3380CC4-5D6E-409C-BE32-E72D297353CC}">
              <c16:uniqueId val="{00000000-E1D1-41B9-9CFB-B3D190D718A1}"/>
            </c:ext>
          </c:extLst>
        </c:ser>
        <c:ser>
          <c:idx val="1"/>
          <c:order val="1"/>
          <c:tx>
            <c:strRef>
              <c:f>Sheet1!$C$1</c:f>
              <c:strCache>
                <c:ptCount val="1"/>
                <c:pt idx="0">
                  <c:v>Disbursements</c:v>
                </c:pt>
              </c:strCache>
            </c:strRef>
          </c:tx>
          <c:spPr>
            <a:solidFill>
              <a:srgbClr val="0D2160"/>
            </a:solidFill>
            <a:ln>
              <a:noFill/>
            </a:ln>
            <a:effectLst/>
          </c:spPr>
          <c:invertIfNegative val="0"/>
          <c:dLbls>
            <c:dLbl>
              <c:idx val="0"/>
              <c:layout>
                <c:manualLayout>
                  <c:x val="0"/>
                  <c:y val="-2.8693513176140401E-2"/>
                </c:manualLayout>
              </c:layout>
              <c:numFmt formatCode="##,#00.00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rgbClr val="0D2160"/>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6.4572187184777974E-2"/>
                      <c:h val="7.8763693668505178E-2"/>
                    </c:manualLayout>
                  </c15:layout>
                </c:ext>
                <c:ext xmlns:c16="http://schemas.microsoft.com/office/drawing/2014/chart" uri="{C3380CC4-5D6E-409C-BE32-E72D297353CC}">
                  <c16:uniqueId val="{00000003-E1D1-41B9-9CFB-B3D190D718A1}"/>
                </c:ext>
              </c:extLst>
            </c:dLbl>
            <c:dLbl>
              <c:idx val="1"/>
              <c:layout>
                <c:manualLayout>
                  <c:x val="-2.3795208640966483E-17"/>
                  <c:y val="-7.173378294035082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1D1-41B9-9CFB-B3D190D718A1}"/>
                </c:ext>
              </c:extLst>
            </c:dLbl>
            <c:dLbl>
              <c:idx val="2"/>
              <c:layout>
                <c:manualLayout>
                  <c:x val="-4.7590417281932966E-17"/>
                  <c:y val="-2.869351317614032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1D1-41B9-9CFB-B3D190D718A1}"/>
                </c:ext>
              </c:extLst>
            </c:dLbl>
            <c:dLbl>
              <c:idx val="3"/>
              <c:layout>
                <c:manualLayout>
                  <c:x val="1.0383483720107882E-2"/>
                  <c:y val="-2.86935131761403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1D1-41B9-9CFB-B3D190D718A1}"/>
                </c:ext>
              </c:extLst>
            </c:dLbl>
            <c:dLbl>
              <c:idx val="4"/>
              <c:layout>
                <c:manualLayout>
                  <c:x val="7.7876127900808161E-3"/>
                  <c:y val="-1.43467565880702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1D1-41B9-9CFB-B3D190D718A1}"/>
                </c:ext>
              </c:extLst>
            </c:dLbl>
            <c:dLbl>
              <c:idx val="5"/>
              <c:layout>
                <c:manualLayout>
                  <c:x val="1.0383483720107882E-2"/>
                  <c:y val="-2.152013488210524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1D1-41B9-9CFB-B3D190D718A1}"/>
                </c:ext>
              </c:extLst>
            </c:dLbl>
            <c:dLbl>
              <c:idx val="7"/>
              <c:layout>
                <c:manualLayout>
                  <c:x val="1.2979354650134852E-2"/>
                  <c:y val="-6.575520808554667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1D1-41B9-9CFB-B3D190D718A1}"/>
                </c:ext>
              </c:extLst>
            </c:dLbl>
            <c:dLbl>
              <c:idx val="8"/>
              <c:layout>
                <c:manualLayout>
                  <c:x val="2.595870930026875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1D1-41B9-9CFB-B3D190D718A1}"/>
                </c:ext>
              </c:extLst>
            </c:dLbl>
            <c:numFmt formatCode="##,#00.000" sourceLinked="0"/>
            <c:spPr>
              <a:noFill/>
              <a:ln>
                <a:noFill/>
              </a:ln>
              <a:effectLst/>
            </c:spPr>
            <c:txPr>
              <a:bodyPr rot="0" spcFirstLastPara="1" vertOverflow="ellipsis" vert="horz" wrap="square" lIns="38100" tIns="19050" rIns="38100" bIns="19050" anchor="ctr" anchorCtr="1">
                <a:spAutoFit/>
              </a:bodyPr>
              <a:lstStyle/>
              <a:p>
                <a:pPr>
                  <a:defRPr sz="600" b="1" i="0" u="none" strike="noStrike" kern="1200" baseline="0">
                    <a:solidFill>
                      <a:srgbClr val="0D21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Sheet1!$C$2:$C$11</c:f>
              <c:numCache>
                <c:formatCode>General</c:formatCode>
                <c:ptCount val="10"/>
                <c:pt idx="0">
                  <c:v>77.5</c:v>
                </c:pt>
                <c:pt idx="1">
                  <c:v>87</c:v>
                </c:pt>
                <c:pt idx="2">
                  <c:v>92.5</c:v>
                </c:pt>
                <c:pt idx="3">
                  <c:v>72.5</c:v>
                </c:pt>
                <c:pt idx="4">
                  <c:v>78</c:v>
                </c:pt>
                <c:pt idx="5">
                  <c:v>104</c:v>
                </c:pt>
                <c:pt idx="6">
                  <c:v>96.5</c:v>
                </c:pt>
                <c:pt idx="7">
                  <c:v>60.5</c:v>
                </c:pt>
                <c:pt idx="8">
                  <c:v>115</c:v>
                </c:pt>
                <c:pt idx="9">
                  <c:v>159</c:v>
                </c:pt>
              </c:numCache>
            </c:numRef>
          </c:val>
          <c:extLst>
            <c:ext xmlns:c16="http://schemas.microsoft.com/office/drawing/2014/chart" uri="{C3380CC4-5D6E-409C-BE32-E72D297353CC}">
              <c16:uniqueId val="{00000001-E1D1-41B9-9CFB-B3D190D718A1}"/>
            </c:ext>
          </c:extLst>
        </c:ser>
        <c:dLbls>
          <c:dLblPos val="outEnd"/>
          <c:showLegendKey val="0"/>
          <c:showVal val="1"/>
          <c:showCatName val="0"/>
          <c:showSerName val="0"/>
          <c:showPercent val="0"/>
          <c:showBubbleSize val="0"/>
        </c:dLbls>
        <c:gapWidth val="167"/>
        <c:overlap val="-27"/>
        <c:axId val="1328112751"/>
        <c:axId val="1341019695"/>
      </c:barChart>
      <c:catAx>
        <c:axId val="1328112751"/>
        <c:scaling>
          <c:orientation val="minMax"/>
        </c:scaling>
        <c:delete val="0"/>
        <c:axPos val="b"/>
        <c:numFmt formatCode="General" sourceLinked="1"/>
        <c:majorTickMark val="none"/>
        <c:minorTickMark val="none"/>
        <c:tickLblPos val="nextTo"/>
        <c:spPr>
          <a:noFill/>
          <a:ln w="3175" cap="flat" cmpd="sng" algn="ctr">
            <a:solidFill>
              <a:srgbClr val="69788C"/>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1341019695"/>
        <c:crosses val="autoZero"/>
        <c:auto val="1"/>
        <c:lblAlgn val="ctr"/>
        <c:lblOffset val="100"/>
        <c:noMultiLvlLbl val="0"/>
      </c:catAx>
      <c:valAx>
        <c:axId val="1341019695"/>
        <c:scaling>
          <c:orientation val="minMax"/>
        </c:scaling>
        <c:delete val="0"/>
        <c:axPos val="l"/>
        <c:majorGridlines>
          <c:spPr>
            <a:ln w="3175" cap="flat" cmpd="sng" algn="ctr">
              <a:solidFill>
                <a:schemeClr val="bg1">
                  <a:lumMod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n-US"/>
          </a:p>
        </c:txPr>
        <c:crossAx val="13281127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4E5A37-93BD-48D3-802A-2B6E67901EB9}" type="datetimeFigureOut">
              <a:rPr lang="en-ID" smtClean="0"/>
              <a:t>04/03/2024</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1E5A3236-5B24-4EFD-811E-34A5B264D519}" type="slidenum">
              <a:rPr lang="en-ID" smtClean="0"/>
              <a:t>‹#›</a:t>
            </a:fld>
            <a:endParaRPr lang="en-ID"/>
          </a:p>
        </p:txBody>
      </p:sp>
    </p:spTree>
    <p:extLst>
      <p:ext uri="{BB962C8B-B14F-4D97-AF65-F5344CB8AC3E}">
        <p14:creationId xmlns:p14="http://schemas.microsoft.com/office/powerpoint/2010/main" val="3040720806"/>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E5A37-93BD-48D3-802A-2B6E67901EB9}" type="datetimeFigureOut">
              <a:rPr lang="en-ID" smtClean="0"/>
              <a:t>04/03/2024</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1E5A3236-5B24-4EFD-811E-34A5B264D519}" type="slidenum">
              <a:rPr lang="en-ID" smtClean="0"/>
              <a:t>‹#›</a:t>
            </a:fld>
            <a:endParaRPr lang="en-ID"/>
          </a:p>
        </p:txBody>
      </p:sp>
    </p:spTree>
    <p:extLst>
      <p:ext uri="{BB962C8B-B14F-4D97-AF65-F5344CB8AC3E}">
        <p14:creationId xmlns:p14="http://schemas.microsoft.com/office/powerpoint/2010/main" val="1384481775"/>
      </p:ext>
    </p:extLst>
  </p:cSld>
  <p:clrMapOvr>
    <a:masterClrMapping/>
  </p:clrMapOvr>
  <p:extLst>
    <p:ext uri="{DCECCB84-F9BA-43D5-87BE-67443E8EF086}">
      <p15:sldGuideLst xmlns:p15="http://schemas.microsoft.com/office/powerpoint/2012/main">
        <p15:guide id="1" orient="horz" pos="2880" userDrawn="1">
          <p15:clr>
            <a:srgbClr val="FBAE40"/>
          </p15:clr>
        </p15:guide>
        <p15:guide id="2"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24E5A37-93BD-48D3-802A-2B6E67901EB9}" type="datetimeFigureOut">
              <a:rPr lang="en-ID" smtClean="0"/>
              <a:t>04/03/2024</a:t>
            </a:fld>
            <a:endParaRPr lang="en-ID"/>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E5A3236-5B24-4EFD-811E-34A5B264D519}" type="slidenum">
              <a:rPr lang="en-ID" smtClean="0"/>
              <a:t>‹#›</a:t>
            </a:fld>
            <a:endParaRPr lang="en-ID"/>
          </a:p>
        </p:txBody>
      </p:sp>
    </p:spTree>
    <p:extLst>
      <p:ext uri="{BB962C8B-B14F-4D97-AF65-F5344CB8AC3E}">
        <p14:creationId xmlns:p14="http://schemas.microsoft.com/office/powerpoint/2010/main" val="875426412"/>
      </p:ext>
    </p:extLst>
  </p:cSld>
  <p:clrMap bg1="lt1" tx1="dk1" bg2="lt2" tx2="dk2" accent1="accent1" accent2="accent2" accent3="accent3" accent4="accent4" accent5="accent5" accent6="accent6" hlink="hlink" folHlink="folHlink"/>
  <p:sldLayoutIdLst>
    <p:sldLayoutId id="2147483666" r:id="rId1"/>
    <p:sldLayoutId id="2147483667"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80" userDrawn="1">
          <p15:clr>
            <a:srgbClr val="F26B43"/>
          </p15:clr>
        </p15:guide>
        <p15:guide id="2"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6.sv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6.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 Id="rId14" Type="http://schemas.openxmlformats.org/officeDocument/2006/relationships/image" Target="../media/image24.svg"/></Relationships>
</file>

<file path=ppt/slides/_rels/slide7.xml.rels><?xml version="1.0" encoding="UTF-8" standalone="yes"?>
<Relationships xmlns="http://schemas.openxmlformats.org/package/2006/relationships"><Relationship Id="rId8" Type="http://schemas.openxmlformats.org/officeDocument/2006/relationships/image" Target="../media/image27.jpg"/><Relationship Id="rId3" Type="http://schemas.openxmlformats.org/officeDocument/2006/relationships/image" Target="../media/image25.jpg"/><Relationship Id="rId7" Type="http://schemas.openxmlformats.org/officeDocument/2006/relationships/image" Target="../media/image26.jpg"/><Relationship Id="rId2" Type="http://schemas.openxmlformats.org/officeDocument/2006/relationships/hyperlink" Target="http://www.hda.org/pac" TargetMode="External"/><Relationship Id="rId1" Type="http://schemas.openxmlformats.org/officeDocument/2006/relationships/slideLayout" Target="../slideLayouts/slideLayout2.xml"/><Relationship Id="rId6" Type="http://schemas.openxmlformats.org/officeDocument/2006/relationships/hyperlink" Target="https://hda.org/perspectives/2023/05/advocacy-in-action-toprx-provides-on-the-ground-perspective-during-rep-kustoff%E2%80%99s-facility-visit/" TargetMode="External"/><Relationship Id="rId5" Type="http://schemas.openxmlformats.org/officeDocument/2006/relationships/hyperlink" Target="https://hda.org/perspectives/2023/08/advocacy-in-action-mutual-drug-meets-with-rep-foushee-pharmacy-community/" TargetMode="External"/><Relationship Id="rId4" Type="http://schemas.openxmlformats.org/officeDocument/2006/relationships/hyperlink" Target="https://hda.org/perspectives/2023/09/advocacy-in-action-keysource-capitalizes-on-congressional-recess-to-meet-with-rep-landsm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 name="Rectangle 86">
            <a:extLst>
              <a:ext uri="{FF2B5EF4-FFF2-40B4-BE49-F238E27FC236}">
                <a16:creationId xmlns:a16="http://schemas.microsoft.com/office/drawing/2014/main" id="{671EA87B-7E9A-872F-64A9-778D85D30876}"/>
              </a:ext>
            </a:extLst>
          </p:cNvPr>
          <p:cNvSpPr/>
          <p:nvPr/>
        </p:nvSpPr>
        <p:spPr>
          <a:xfrm>
            <a:off x="250824" y="3032761"/>
            <a:ext cx="6607175" cy="2014102"/>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1" name="Rectangle 50">
            <a:extLst>
              <a:ext uri="{FF2B5EF4-FFF2-40B4-BE49-F238E27FC236}">
                <a16:creationId xmlns:a16="http://schemas.microsoft.com/office/drawing/2014/main" id="{6E484386-54DD-8774-7ED2-CD213AEB951D}"/>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D3FD5681-9B72-98AB-D2B3-C8E718241AF4}"/>
              </a:ext>
            </a:extLst>
          </p:cNvPr>
          <p:cNvSpPr txBox="1"/>
          <p:nvPr/>
        </p:nvSpPr>
        <p:spPr>
          <a:xfrm>
            <a:off x="250825" y="230327"/>
            <a:ext cx="6356349" cy="430887"/>
          </a:xfrm>
          <a:prstGeom prst="rect">
            <a:avLst/>
          </a:prstGeom>
          <a:noFill/>
        </p:spPr>
        <p:txBody>
          <a:bodyPr wrap="square" lIns="0" tIns="0" rIns="0" bIns="0" rtlCol="0" anchor="ctr">
            <a:spAutoFit/>
          </a:bodyPr>
          <a:lstStyle/>
          <a:p>
            <a:pPr algn="ctr"/>
            <a:r>
              <a:rPr lang="en-US" sz="2800" b="1" dirty="0">
                <a:solidFill>
                  <a:schemeClr val="bg1"/>
                </a:solidFill>
                <a:latin typeface="Aleo" pitchFamily="2" charset="0"/>
              </a:rPr>
              <a:t>HDA PAC Join and Be Heard</a:t>
            </a:r>
            <a:endParaRPr lang="en-ID" sz="2800" b="1" dirty="0">
              <a:solidFill>
                <a:schemeClr val="bg1"/>
              </a:solidFill>
              <a:latin typeface="Aleo" pitchFamily="2" charset="0"/>
            </a:endParaRPr>
          </a:p>
        </p:txBody>
      </p:sp>
      <p:grpSp>
        <p:nvGrpSpPr>
          <p:cNvPr id="72" name="Group 71">
            <a:extLst>
              <a:ext uri="{FF2B5EF4-FFF2-40B4-BE49-F238E27FC236}">
                <a16:creationId xmlns:a16="http://schemas.microsoft.com/office/drawing/2014/main" id="{196A2290-F2F5-37F1-82FC-E1ABD0756835}"/>
              </a:ext>
            </a:extLst>
          </p:cNvPr>
          <p:cNvGrpSpPr/>
          <p:nvPr/>
        </p:nvGrpSpPr>
        <p:grpSpPr>
          <a:xfrm>
            <a:off x="1818640" y="1095611"/>
            <a:ext cx="4788534" cy="1645320"/>
            <a:chOff x="1818640" y="1108275"/>
            <a:chExt cx="4788534" cy="1645320"/>
          </a:xfrm>
        </p:grpSpPr>
        <p:sp>
          <p:nvSpPr>
            <p:cNvPr id="6" name="TextBox 5">
              <a:extLst>
                <a:ext uri="{FF2B5EF4-FFF2-40B4-BE49-F238E27FC236}">
                  <a16:creationId xmlns:a16="http://schemas.microsoft.com/office/drawing/2014/main" id="{FBBBEF9C-5807-06D6-D939-ADFF96D470B8}"/>
                </a:ext>
              </a:extLst>
            </p:cNvPr>
            <p:cNvSpPr txBox="1"/>
            <p:nvPr/>
          </p:nvSpPr>
          <p:spPr>
            <a:xfrm>
              <a:off x="1818640" y="1108275"/>
              <a:ext cx="4788534" cy="1077218"/>
            </a:xfrm>
            <a:prstGeom prst="rect">
              <a:avLst/>
            </a:prstGeom>
            <a:noFill/>
          </p:spPr>
          <p:txBody>
            <a:bodyPr wrap="square" lIns="0" tIns="0" rIns="0" bIns="0" rtlCol="0">
              <a:spAutoFit/>
            </a:bodyPr>
            <a:lstStyle/>
            <a:p>
              <a:r>
                <a:rPr lang="en-US" sz="1000" b="1" dirty="0">
                  <a:solidFill>
                    <a:srgbClr val="0D2160"/>
                  </a:solidFill>
                  <a:latin typeface="Segoe UI" panose="020B0502040204020203" pitchFamily="34" charset="0"/>
                  <a:cs typeface="Segoe UI" panose="020B0502040204020203" pitchFamily="34" charset="0"/>
                </a:rPr>
                <a:t>As the national association representing primary pharmaceutical distributors, HDA is committed to ensuring its members are heard and understood on Capitol Hill. As the companies who deliver healthcare products to every healthcare setting in the country, distributors are in an extraordinary position to educate lawmakers about the  distribution industry, how the supply chain operates and the importance of the safe and efficient delivery of pharmaceutical products to patients across the nation. </a:t>
              </a:r>
            </a:p>
          </p:txBody>
        </p:sp>
        <p:sp>
          <p:nvSpPr>
            <p:cNvPr id="7" name="TextBox 6">
              <a:extLst>
                <a:ext uri="{FF2B5EF4-FFF2-40B4-BE49-F238E27FC236}">
                  <a16:creationId xmlns:a16="http://schemas.microsoft.com/office/drawing/2014/main" id="{AA39E80A-F37A-F4A0-861F-62D656AF301A}"/>
                </a:ext>
              </a:extLst>
            </p:cNvPr>
            <p:cNvSpPr txBox="1"/>
            <p:nvPr/>
          </p:nvSpPr>
          <p:spPr>
            <a:xfrm>
              <a:off x="1818640" y="2291930"/>
              <a:ext cx="4788534" cy="461665"/>
            </a:xfrm>
            <a:prstGeom prst="rect">
              <a:avLst/>
            </a:prstGeom>
            <a:noFill/>
          </p:spPr>
          <p:txBody>
            <a:bodyPr wrap="square" lIns="0" tIns="0" rIns="0" bIns="0" rtlCol="0">
              <a:spAutoFit/>
            </a:bodyPr>
            <a:lstStyle/>
            <a:p>
              <a:r>
                <a:rPr lang="en-US" sz="1000" dirty="0">
                  <a:solidFill>
                    <a:schemeClr val="tx1">
                      <a:lumMod val="65000"/>
                      <a:lumOff val="35000"/>
                    </a:schemeClr>
                  </a:solidFill>
                  <a:latin typeface="Segoe UI" panose="020B0502040204020203" pitchFamily="34" charset="0"/>
                  <a:cs typeface="Segoe UI" panose="020B0502040204020203" pitchFamily="34" charset="0"/>
                </a:rPr>
                <a:t>The HDA PAC is the political arm of the Alliance. It is a voluntary, non-partisan political contribution fund that is powered exclusively through the generous contributions of HDA staff and member company executives. </a:t>
              </a:r>
            </a:p>
          </p:txBody>
        </p:sp>
      </p:grpSp>
      <p:grpSp>
        <p:nvGrpSpPr>
          <p:cNvPr id="65" name="Group 64">
            <a:extLst>
              <a:ext uri="{FF2B5EF4-FFF2-40B4-BE49-F238E27FC236}">
                <a16:creationId xmlns:a16="http://schemas.microsoft.com/office/drawing/2014/main" id="{9E038B07-F242-4D60-985E-D8D1925B048C}"/>
              </a:ext>
            </a:extLst>
          </p:cNvPr>
          <p:cNvGrpSpPr/>
          <p:nvPr/>
        </p:nvGrpSpPr>
        <p:grpSpPr>
          <a:xfrm>
            <a:off x="250824" y="1238924"/>
            <a:ext cx="1358519" cy="1358695"/>
            <a:chOff x="8906077" y="2032926"/>
            <a:chExt cx="1411983" cy="1412166"/>
          </a:xfrm>
        </p:grpSpPr>
        <p:sp>
          <p:nvSpPr>
            <p:cNvPr id="11" name="Freeform: Shape 10">
              <a:extLst>
                <a:ext uri="{FF2B5EF4-FFF2-40B4-BE49-F238E27FC236}">
                  <a16:creationId xmlns:a16="http://schemas.microsoft.com/office/drawing/2014/main" id="{B37E5D82-1C06-80A2-2630-D7B149F6D35A}"/>
                </a:ext>
              </a:extLst>
            </p:cNvPr>
            <p:cNvSpPr/>
            <p:nvPr/>
          </p:nvSpPr>
          <p:spPr>
            <a:xfrm>
              <a:off x="8906077" y="2422207"/>
              <a:ext cx="1411983" cy="633603"/>
            </a:xfrm>
            <a:custGeom>
              <a:avLst/>
              <a:gdLst>
                <a:gd name="connsiteX0" fmla="*/ 1406196 w 1411983"/>
                <a:gd name="connsiteY0" fmla="*/ 227076 h 633603"/>
                <a:gd name="connsiteX1" fmla="*/ 1337044 w 1411983"/>
                <a:gd name="connsiteY1" fmla="*/ 0 h 633603"/>
                <a:gd name="connsiteX2" fmla="*/ 15450 w 1411983"/>
                <a:gd name="connsiteY2" fmla="*/ 169450 h 633603"/>
                <a:gd name="connsiteX3" fmla="*/ 5830 w 1411983"/>
                <a:gd name="connsiteY3" fmla="*/ 406622 h 633603"/>
                <a:gd name="connsiteX4" fmla="*/ 74981 w 1411983"/>
                <a:gd name="connsiteY4" fmla="*/ 633603 h 633603"/>
                <a:gd name="connsiteX5" fmla="*/ 1396575 w 1411983"/>
                <a:gd name="connsiteY5" fmla="*/ 464248 h 633603"/>
                <a:gd name="connsiteX6" fmla="*/ 1406196 w 1411983"/>
                <a:gd name="connsiteY6" fmla="*/ 227076 h 633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11983" h="633603">
                  <a:moveTo>
                    <a:pt x="1406196" y="227076"/>
                  </a:moveTo>
                  <a:cubicBezTo>
                    <a:pt x="1395718" y="145733"/>
                    <a:pt x="1371810" y="69437"/>
                    <a:pt x="1337044" y="0"/>
                  </a:cubicBezTo>
                  <a:lnTo>
                    <a:pt x="15450" y="169450"/>
                  </a:lnTo>
                  <a:cubicBezTo>
                    <a:pt x="-742" y="245364"/>
                    <a:pt x="-4648" y="325279"/>
                    <a:pt x="5830" y="406622"/>
                  </a:cubicBezTo>
                  <a:cubicBezTo>
                    <a:pt x="16307" y="487966"/>
                    <a:pt x="40215" y="564261"/>
                    <a:pt x="74981" y="633603"/>
                  </a:cubicBezTo>
                  <a:lnTo>
                    <a:pt x="1396575" y="464248"/>
                  </a:lnTo>
                  <a:cubicBezTo>
                    <a:pt x="1412768" y="388239"/>
                    <a:pt x="1416578" y="308419"/>
                    <a:pt x="1406196" y="227076"/>
                  </a:cubicBezTo>
                </a:path>
              </a:pathLst>
            </a:custGeom>
            <a:solidFill>
              <a:srgbClr val="FFFFFF"/>
            </a:solidFill>
            <a:ln w="9525" cap="flat">
              <a:noFill/>
              <a:prstDash val="solid"/>
              <a:miter/>
            </a:ln>
          </p:spPr>
          <p:txBody>
            <a:bodyPr rtlCol="0" anchor="ctr"/>
            <a:lstStyle/>
            <a:p>
              <a:endParaRPr lang="en-ID"/>
            </a:p>
          </p:txBody>
        </p:sp>
        <p:sp>
          <p:nvSpPr>
            <p:cNvPr id="12" name="Freeform: Shape 11">
              <a:extLst>
                <a:ext uri="{FF2B5EF4-FFF2-40B4-BE49-F238E27FC236}">
                  <a16:creationId xmlns:a16="http://schemas.microsoft.com/office/drawing/2014/main" id="{E7092D06-E2D4-F657-089F-0C6A3BA54BB6}"/>
                </a:ext>
              </a:extLst>
            </p:cNvPr>
            <p:cNvSpPr/>
            <p:nvPr/>
          </p:nvSpPr>
          <p:spPr>
            <a:xfrm>
              <a:off x="8981058" y="2886455"/>
              <a:ext cx="1321498" cy="558637"/>
            </a:xfrm>
            <a:custGeom>
              <a:avLst/>
              <a:gdLst>
                <a:gd name="connsiteX0" fmla="*/ 0 w 1321498"/>
                <a:gd name="connsiteY0" fmla="*/ 169355 h 558637"/>
                <a:gd name="connsiteX1" fmla="*/ 720757 w 1321498"/>
                <a:gd name="connsiteY1" fmla="*/ 552831 h 558637"/>
                <a:gd name="connsiteX2" fmla="*/ 1321499 w 1321498"/>
                <a:gd name="connsiteY2" fmla="*/ 0 h 558637"/>
                <a:gd name="connsiteX3" fmla="*/ 0 w 1321498"/>
                <a:gd name="connsiteY3" fmla="*/ 169355 h 558637"/>
              </a:gdLst>
              <a:ahLst/>
              <a:cxnLst>
                <a:cxn ang="0">
                  <a:pos x="connsiteX0" y="connsiteY0"/>
                </a:cxn>
                <a:cxn ang="0">
                  <a:pos x="connsiteX1" y="connsiteY1"/>
                </a:cxn>
                <a:cxn ang="0">
                  <a:pos x="connsiteX2" y="connsiteY2"/>
                </a:cxn>
                <a:cxn ang="0">
                  <a:pos x="connsiteX3" y="connsiteY3"/>
                </a:cxn>
              </a:cxnLst>
              <a:rect l="l" t="t" r="r" b="b"/>
              <a:pathLst>
                <a:path w="1321498" h="558637">
                  <a:moveTo>
                    <a:pt x="0" y="169355"/>
                  </a:moveTo>
                  <a:cubicBezTo>
                    <a:pt x="130683" y="429768"/>
                    <a:pt x="415385" y="591979"/>
                    <a:pt x="720757" y="552831"/>
                  </a:cubicBezTo>
                  <a:cubicBezTo>
                    <a:pt x="1026128" y="513683"/>
                    <a:pt x="1260729" y="284893"/>
                    <a:pt x="1321499" y="0"/>
                  </a:cubicBezTo>
                  <a:lnTo>
                    <a:pt x="0" y="169355"/>
                  </a:lnTo>
                  <a:close/>
                </a:path>
              </a:pathLst>
            </a:custGeom>
            <a:solidFill>
              <a:srgbClr val="B53034"/>
            </a:solidFill>
            <a:ln w="9525" cap="flat">
              <a:noFill/>
              <a:prstDash val="solid"/>
              <a:miter/>
            </a:ln>
          </p:spPr>
          <p:txBody>
            <a:bodyPr rtlCol="0" anchor="ctr"/>
            <a:lstStyle/>
            <a:p>
              <a:endParaRPr lang="en-ID"/>
            </a:p>
          </p:txBody>
        </p:sp>
        <p:sp>
          <p:nvSpPr>
            <p:cNvPr id="13" name="Freeform: Shape 12">
              <a:extLst>
                <a:ext uri="{FF2B5EF4-FFF2-40B4-BE49-F238E27FC236}">
                  <a16:creationId xmlns:a16="http://schemas.microsoft.com/office/drawing/2014/main" id="{154454CB-42DB-3472-D21C-735653425C18}"/>
                </a:ext>
              </a:extLst>
            </p:cNvPr>
            <p:cNvSpPr/>
            <p:nvPr/>
          </p:nvSpPr>
          <p:spPr>
            <a:xfrm>
              <a:off x="8921527" y="2032926"/>
              <a:ext cx="1321593" cy="558635"/>
            </a:xfrm>
            <a:custGeom>
              <a:avLst/>
              <a:gdLst>
                <a:gd name="connsiteX0" fmla="*/ 1321594 w 1321593"/>
                <a:gd name="connsiteY0" fmla="*/ 389281 h 558635"/>
                <a:gd name="connsiteX1" fmla="*/ 600837 w 1321593"/>
                <a:gd name="connsiteY1" fmla="*/ 5804 h 558635"/>
                <a:gd name="connsiteX2" fmla="*/ 0 w 1321593"/>
                <a:gd name="connsiteY2" fmla="*/ 558635 h 558635"/>
                <a:gd name="connsiteX3" fmla="*/ 1321594 w 1321593"/>
                <a:gd name="connsiteY3" fmla="*/ 389281 h 558635"/>
              </a:gdLst>
              <a:ahLst/>
              <a:cxnLst>
                <a:cxn ang="0">
                  <a:pos x="connsiteX0" y="connsiteY0"/>
                </a:cxn>
                <a:cxn ang="0">
                  <a:pos x="connsiteX1" y="connsiteY1"/>
                </a:cxn>
                <a:cxn ang="0">
                  <a:pos x="connsiteX2" y="connsiteY2"/>
                </a:cxn>
                <a:cxn ang="0">
                  <a:pos x="connsiteX3" y="connsiteY3"/>
                </a:cxn>
              </a:cxnLst>
              <a:rect l="l" t="t" r="r" b="b"/>
              <a:pathLst>
                <a:path w="1321593" h="558635">
                  <a:moveTo>
                    <a:pt x="1321594" y="389281"/>
                  </a:moveTo>
                  <a:cubicBezTo>
                    <a:pt x="1190911" y="128962"/>
                    <a:pt x="906209" y="-33344"/>
                    <a:pt x="600837" y="5804"/>
                  </a:cubicBezTo>
                  <a:cubicBezTo>
                    <a:pt x="295466" y="44952"/>
                    <a:pt x="60865" y="273742"/>
                    <a:pt x="0" y="558635"/>
                  </a:cubicBezTo>
                  <a:lnTo>
                    <a:pt x="1321594" y="389281"/>
                  </a:lnTo>
                  <a:close/>
                </a:path>
              </a:pathLst>
            </a:custGeom>
            <a:solidFill>
              <a:srgbClr val="067DB3"/>
            </a:solidFill>
            <a:ln w="9525" cap="flat">
              <a:noFill/>
              <a:prstDash val="solid"/>
              <a:miter/>
            </a:ln>
          </p:spPr>
          <p:txBody>
            <a:bodyPr rtlCol="0" anchor="ctr"/>
            <a:lstStyle/>
            <a:p>
              <a:endParaRPr lang="en-ID"/>
            </a:p>
          </p:txBody>
        </p:sp>
        <p:sp>
          <p:nvSpPr>
            <p:cNvPr id="17" name="Freeform: Shape 16">
              <a:extLst>
                <a:ext uri="{FF2B5EF4-FFF2-40B4-BE49-F238E27FC236}">
                  <a16:creationId xmlns:a16="http://schemas.microsoft.com/office/drawing/2014/main" id="{A07C9603-5213-BF79-D5F9-42BCAE1AA53F}"/>
                </a:ext>
              </a:extLst>
            </p:cNvPr>
            <p:cNvSpPr/>
            <p:nvPr/>
          </p:nvSpPr>
          <p:spPr>
            <a:xfrm>
              <a:off x="9119838" y="2526125"/>
              <a:ext cx="989552" cy="422442"/>
            </a:xfrm>
            <a:custGeom>
              <a:avLst/>
              <a:gdLst>
                <a:gd name="connsiteX0" fmla="*/ 952310 w 989552"/>
                <a:gd name="connsiteY0" fmla="*/ 4096 h 422442"/>
                <a:gd name="connsiteX1" fmla="*/ 904018 w 989552"/>
                <a:gd name="connsiteY1" fmla="*/ 10287 h 422442"/>
                <a:gd name="connsiteX2" fmla="*/ 867442 w 989552"/>
                <a:gd name="connsiteY2" fmla="*/ 14954 h 422442"/>
                <a:gd name="connsiteX3" fmla="*/ 870490 w 989552"/>
                <a:gd name="connsiteY3" fmla="*/ 38862 h 422442"/>
                <a:gd name="connsiteX4" fmla="*/ 882206 w 989552"/>
                <a:gd name="connsiteY4" fmla="*/ 50101 h 422442"/>
                <a:gd name="connsiteX5" fmla="*/ 909066 w 989552"/>
                <a:gd name="connsiteY5" fmla="*/ 50387 h 422442"/>
                <a:gd name="connsiteX6" fmla="*/ 926592 w 989552"/>
                <a:gd name="connsiteY6" fmla="*/ 188404 h 422442"/>
                <a:gd name="connsiteX7" fmla="*/ 928687 w 989552"/>
                <a:gd name="connsiteY7" fmla="*/ 201359 h 422442"/>
                <a:gd name="connsiteX8" fmla="*/ 931640 w 989552"/>
                <a:gd name="connsiteY8" fmla="*/ 214979 h 422442"/>
                <a:gd name="connsiteX9" fmla="*/ 752380 w 989552"/>
                <a:gd name="connsiteY9" fmla="*/ 38481 h 422442"/>
                <a:gd name="connsiteX10" fmla="*/ 747712 w 989552"/>
                <a:gd name="connsiteY10" fmla="*/ 34099 h 422442"/>
                <a:gd name="connsiteX11" fmla="*/ 743712 w 989552"/>
                <a:gd name="connsiteY11" fmla="*/ 32099 h 422442"/>
                <a:gd name="connsiteX12" fmla="*/ 739045 w 989552"/>
                <a:gd name="connsiteY12" fmla="*/ 31432 h 422442"/>
                <a:gd name="connsiteX13" fmla="*/ 732949 w 989552"/>
                <a:gd name="connsiteY13" fmla="*/ 31813 h 422442"/>
                <a:gd name="connsiteX14" fmla="*/ 704564 w 989552"/>
                <a:gd name="connsiteY14" fmla="*/ 35433 h 422442"/>
                <a:gd name="connsiteX15" fmla="*/ 673703 w 989552"/>
                <a:gd name="connsiteY15" fmla="*/ 39338 h 422442"/>
                <a:gd name="connsiteX16" fmla="*/ 676751 w 989552"/>
                <a:gd name="connsiteY16" fmla="*/ 63246 h 422442"/>
                <a:gd name="connsiteX17" fmla="*/ 688467 w 989552"/>
                <a:gd name="connsiteY17" fmla="*/ 74581 h 422442"/>
                <a:gd name="connsiteX18" fmla="*/ 690944 w 989552"/>
                <a:gd name="connsiteY18" fmla="*/ 74676 h 422442"/>
                <a:gd name="connsiteX19" fmla="*/ 697230 w 989552"/>
                <a:gd name="connsiteY19" fmla="*/ 75152 h 422442"/>
                <a:gd name="connsiteX20" fmla="*/ 709612 w 989552"/>
                <a:gd name="connsiteY20" fmla="*/ 75628 h 422442"/>
                <a:gd name="connsiteX21" fmla="*/ 736759 w 989552"/>
                <a:gd name="connsiteY21" fmla="*/ 288798 h 422442"/>
                <a:gd name="connsiteX22" fmla="*/ 724853 w 989552"/>
                <a:gd name="connsiteY22" fmla="*/ 292417 h 422442"/>
                <a:gd name="connsiteX23" fmla="*/ 718947 w 989552"/>
                <a:gd name="connsiteY23" fmla="*/ 294418 h 422442"/>
                <a:gd name="connsiteX24" fmla="*/ 716566 w 989552"/>
                <a:gd name="connsiteY24" fmla="*/ 295084 h 422442"/>
                <a:gd name="connsiteX25" fmla="*/ 707993 w 989552"/>
                <a:gd name="connsiteY25" fmla="*/ 308991 h 422442"/>
                <a:gd name="connsiteX26" fmla="*/ 711041 w 989552"/>
                <a:gd name="connsiteY26" fmla="*/ 332899 h 422442"/>
                <a:gd name="connsiteX27" fmla="*/ 741902 w 989552"/>
                <a:gd name="connsiteY27" fmla="*/ 328993 h 422442"/>
                <a:gd name="connsiteX28" fmla="*/ 789813 w 989552"/>
                <a:gd name="connsiteY28" fmla="*/ 322897 h 422442"/>
                <a:gd name="connsiteX29" fmla="*/ 826389 w 989552"/>
                <a:gd name="connsiteY29" fmla="*/ 318230 h 422442"/>
                <a:gd name="connsiteX30" fmla="*/ 823341 w 989552"/>
                <a:gd name="connsiteY30" fmla="*/ 294227 h 422442"/>
                <a:gd name="connsiteX31" fmla="*/ 811625 w 989552"/>
                <a:gd name="connsiteY31" fmla="*/ 282892 h 422442"/>
                <a:gd name="connsiteX32" fmla="*/ 784765 w 989552"/>
                <a:gd name="connsiteY32" fmla="*/ 282607 h 422442"/>
                <a:gd name="connsiteX33" fmla="*/ 766953 w 989552"/>
                <a:gd name="connsiteY33" fmla="*/ 142589 h 422442"/>
                <a:gd name="connsiteX34" fmla="*/ 765048 w 989552"/>
                <a:gd name="connsiteY34" fmla="*/ 130873 h 422442"/>
                <a:gd name="connsiteX35" fmla="*/ 762667 w 989552"/>
                <a:gd name="connsiteY35" fmla="*/ 118396 h 422442"/>
                <a:gd name="connsiteX36" fmla="*/ 940975 w 989552"/>
                <a:gd name="connsiteY36" fmla="*/ 294132 h 422442"/>
                <a:gd name="connsiteX37" fmla="*/ 950404 w 989552"/>
                <a:gd name="connsiteY37" fmla="*/ 300323 h 422442"/>
                <a:gd name="connsiteX38" fmla="*/ 961168 w 989552"/>
                <a:gd name="connsiteY38" fmla="*/ 300990 h 422442"/>
                <a:gd name="connsiteX39" fmla="*/ 989552 w 989552"/>
                <a:gd name="connsiteY39" fmla="*/ 297370 h 422442"/>
                <a:gd name="connsiteX40" fmla="*/ 957358 w 989552"/>
                <a:gd name="connsiteY40" fmla="*/ 44005 h 422442"/>
                <a:gd name="connsiteX41" fmla="*/ 968883 w 989552"/>
                <a:gd name="connsiteY41" fmla="*/ 40481 h 422442"/>
                <a:gd name="connsiteX42" fmla="*/ 974789 w 989552"/>
                <a:gd name="connsiteY42" fmla="*/ 38481 h 422442"/>
                <a:gd name="connsiteX43" fmla="*/ 977170 w 989552"/>
                <a:gd name="connsiteY43" fmla="*/ 37814 h 422442"/>
                <a:gd name="connsiteX44" fmla="*/ 985742 w 989552"/>
                <a:gd name="connsiteY44" fmla="*/ 23908 h 422442"/>
                <a:gd name="connsiteX45" fmla="*/ 982694 w 989552"/>
                <a:gd name="connsiteY45" fmla="*/ 0 h 422442"/>
                <a:gd name="connsiteX46" fmla="*/ 952310 w 989552"/>
                <a:gd name="connsiteY46" fmla="*/ 4096 h 422442"/>
                <a:gd name="connsiteX47" fmla="*/ 620173 w 989552"/>
                <a:gd name="connsiteY47" fmla="*/ 83439 h 422442"/>
                <a:gd name="connsiteX48" fmla="*/ 628745 w 989552"/>
                <a:gd name="connsiteY48" fmla="*/ 69532 h 422442"/>
                <a:gd name="connsiteX49" fmla="*/ 625697 w 989552"/>
                <a:gd name="connsiteY49" fmla="*/ 45625 h 422442"/>
                <a:gd name="connsiteX50" fmla="*/ 595217 w 989552"/>
                <a:gd name="connsiteY50" fmla="*/ 49530 h 422442"/>
                <a:gd name="connsiteX51" fmla="*/ 540449 w 989552"/>
                <a:gd name="connsiteY51" fmla="*/ 56483 h 422442"/>
                <a:gd name="connsiteX52" fmla="*/ 509588 w 989552"/>
                <a:gd name="connsiteY52" fmla="*/ 60388 h 422442"/>
                <a:gd name="connsiteX53" fmla="*/ 512636 w 989552"/>
                <a:gd name="connsiteY53" fmla="*/ 84296 h 422442"/>
                <a:gd name="connsiteX54" fmla="*/ 524351 w 989552"/>
                <a:gd name="connsiteY54" fmla="*/ 95536 h 422442"/>
                <a:gd name="connsiteX55" fmla="*/ 526828 w 989552"/>
                <a:gd name="connsiteY55" fmla="*/ 95631 h 422442"/>
                <a:gd name="connsiteX56" fmla="*/ 533114 w 989552"/>
                <a:gd name="connsiteY56" fmla="*/ 96107 h 422442"/>
                <a:gd name="connsiteX57" fmla="*/ 545592 w 989552"/>
                <a:gd name="connsiteY57" fmla="*/ 96583 h 422442"/>
                <a:gd name="connsiteX58" fmla="*/ 572738 w 989552"/>
                <a:gd name="connsiteY58" fmla="*/ 309753 h 422442"/>
                <a:gd name="connsiteX59" fmla="*/ 560832 w 989552"/>
                <a:gd name="connsiteY59" fmla="*/ 313372 h 422442"/>
                <a:gd name="connsiteX60" fmla="*/ 554926 w 989552"/>
                <a:gd name="connsiteY60" fmla="*/ 315373 h 422442"/>
                <a:gd name="connsiteX61" fmla="*/ 552545 w 989552"/>
                <a:gd name="connsiteY61" fmla="*/ 316039 h 422442"/>
                <a:gd name="connsiteX62" fmla="*/ 543973 w 989552"/>
                <a:gd name="connsiteY62" fmla="*/ 329946 h 422442"/>
                <a:gd name="connsiteX63" fmla="*/ 547021 w 989552"/>
                <a:gd name="connsiteY63" fmla="*/ 353854 h 422442"/>
                <a:gd name="connsiteX64" fmla="*/ 577882 w 989552"/>
                <a:gd name="connsiteY64" fmla="*/ 349948 h 422442"/>
                <a:gd name="connsiteX65" fmla="*/ 632650 w 989552"/>
                <a:gd name="connsiteY65" fmla="*/ 342995 h 422442"/>
                <a:gd name="connsiteX66" fmla="*/ 663131 w 989552"/>
                <a:gd name="connsiteY66" fmla="*/ 339090 h 422442"/>
                <a:gd name="connsiteX67" fmla="*/ 660082 w 989552"/>
                <a:gd name="connsiteY67" fmla="*/ 315087 h 422442"/>
                <a:gd name="connsiteX68" fmla="*/ 648367 w 989552"/>
                <a:gd name="connsiteY68" fmla="*/ 303752 h 422442"/>
                <a:gd name="connsiteX69" fmla="*/ 645890 w 989552"/>
                <a:gd name="connsiteY69" fmla="*/ 303657 h 422442"/>
                <a:gd name="connsiteX70" fmla="*/ 639604 w 989552"/>
                <a:gd name="connsiteY70" fmla="*/ 303181 h 422442"/>
                <a:gd name="connsiteX71" fmla="*/ 627602 w 989552"/>
                <a:gd name="connsiteY71" fmla="*/ 302609 h 422442"/>
                <a:gd name="connsiteX72" fmla="*/ 600456 w 989552"/>
                <a:gd name="connsiteY72" fmla="*/ 89440 h 422442"/>
                <a:gd name="connsiteX73" fmla="*/ 611981 w 989552"/>
                <a:gd name="connsiteY73" fmla="*/ 85915 h 422442"/>
                <a:gd name="connsiteX74" fmla="*/ 617887 w 989552"/>
                <a:gd name="connsiteY74" fmla="*/ 83915 h 422442"/>
                <a:gd name="connsiteX75" fmla="*/ 620173 w 989552"/>
                <a:gd name="connsiteY75" fmla="*/ 83439 h 422442"/>
                <a:gd name="connsiteX76" fmla="*/ 430720 w 989552"/>
                <a:gd name="connsiteY76" fmla="*/ 219361 h 422442"/>
                <a:gd name="connsiteX77" fmla="*/ 429768 w 989552"/>
                <a:gd name="connsiteY77" fmla="*/ 263652 h 422442"/>
                <a:gd name="connsiteX78" fmla="*/ 415576 w 989552"/>
                <a:gd name="connsiteY78" fmla="*/ 298418 h 422442"/>
                <a:gd name="connsiteX79" fmla="*/ 389001 w 989552"/>
                <a:gd name="connsiteY79" fmla="*/ 322802 h 422442"/>
                <a:gd name="connsiteX80" fmla="*/ 351282 w 989552"/>
                <a:gd name="connsiteY80" fmla="*/ 334613 h 422442"/>
                <a:gd name="connsiteX81" fmla="*/ 311372 w 989552"/>
                <a:gd name="connsiteY81" fmla="*/ 332708 h 422442"/>
                <a:gd name="connsiteX82" fmla="*/ 279559 w 989552"/>
                <a:gd name="connsiteY82" fmla="*/ 315754 h 422442"/>
                <a:gd name="connsiteX83" fmla="*/ 256794 w 989552"/>
                <a:gd name="connsiteY83" fmla="*/ 285655 h 422442"/>
                <a:gd name="connsiteX84" fmla="*/ 244792 w 989552"/>
                <a:gd name="connsiteY84" fmla="*/ 243078 h 422442"/>
                <a:gd name="connsiteX85" fmla="*/ 245840 w 989552"/>
                <a:gd name="connsiteY85" fmla="*/ 199263 h 422442"/>
                <a:gd name="connsiteX86" fmla="*/ 260413 w 989552"/>
                <a:gd name="connsiteY86" fmla="*/ 164401 h 422442"/>
                <a:gd name="connsiteX87" fmla="*/ 286988 w 989552"/>
                <a:gd name="connsiteY87" fmla="*/ 139922 h 422442"/>
                <a:gd name="connsiteX88" fmla="*/ 325088 w 989552"/>
                <a:gd name="connsiteY88" fmla="*/ 128111 h 422442"/>
                <a:gd name="connsiteX89" fmla="*/ 364522 w 989552"/>
                <a:gd name="connsiteY89" fmla="*/ 130111 h 422442"/>
                <a:gd name="connsiteX90" fmla="*/ 396430 w 989552"/>
                <a:gd name="connsiteY90" fmla="*/ 147066 h 422442"/>
                <a:gd name="connsiteX91" fmla="*/ 418814 w 989552"/>
                <a:gd name="connsiteY91" fmla="*/ 177260 h 422442"/>
                <a:gd name="connsiteX92" fmla="*/ 430720 w 989552"/>
                <a:gd name="connsiteY92" fmla="*/ 219361 h 422442"/>
                <a:gd name="connsiteX93" fmla="*/ 486823 w 989552"/>
                <a:gd name="connsiteY93" fmla="*/ 212217 h 422442"/>
                <a:gd name="connsiteX94" fmla="*/ 468249 w 989552"/>
                <a:gd name="connsiteY94" fmla="*/ 153924 h 422442"/>
                <a:gd name="connsiteX95" fmla="*/ 432149 w 989552"/>
                <a:gd name="connsiteY95" fmla="*/ 110204 h 422442"/>
                <a:gd name="connsiteX96" fmla="*/ 381095 w 989552"/>
                <a:gd name="connsiteY96" fmla="*/ 84963 h 422442"/>
                <a:gd name="connsiteX97" fmla="*/ 319183 w 989552"/>
                <a:gd name="connsiteY97" fmla="*/ 81248 h 422442"/>
                <a:gd name="connsiteX98" fmla="*/ 259747 w 989552"/>
                <a:gd name="connsiteY98" fmla="*/ 100393 h 422442"/>
                <a:gd name="connsiteX99" fmla="*/ 216598 w 989552"/>
                <a:gd name="connsiteY99" fmla="*/ 137636 h 422442"/>
                <a:gd name="connsiteX100" fmla="*/ 192215 w 989552"/>
                <a:gd name="connsiteY100" fmla="*/ 188976 h 422442"/>
                <a:gd name="connsiteX101" fmla="*/ 189262 w 989552"/>
                <a:gd name="connsiteY101" fmla="*/ 250031 h 422442"/>
                <a:gd name="connsiteX102" fmla="*/ 207454 w 989552"/>
                <a:gd name="connsiteY102" fmla="*/ 308800 h 422442"/>
                <a:gd name="connsiteX103" fmla="*/ 243935 w 989552"/>
                <a:gd name="connsiteY103" fmla="*/ 352425 h 422442"/>
                <a:gd name="connsiteX104" fmla="*/ 294989 w 989552"/>
                <a:gd name="connsiteY104" fmla="*/ 377666 h 422442"/>
                <a:gd name="connsiteX105" fmla="*/ 357378 w 989552"/>
                <a:gd name="connsiteY105" fmla="*/ 381286 h 422442"/>
                <a:gd name="connsiteX106" fmla="*/ 416433 w 989552"/>
                <a:gd name="connsiteY106" fmla="*/ 362236 h 422442"/>
                <a:gd name="connsiteX107" fmla="*/ 459581 w 989552"/>
                <a:gd name="connsiteY107" fmla="*/ 324993 h 422442"/>
                <a:gd name="connsiteX108" fmla="*/ 483584 w 989552"/>
                <a:gd name="connsiteY108" fmla="*/ 273653 h 422442"/>
                <a:gd name="connsiteX109" fmla="*/ 486823 w 989552"/>
                <a:gd name="connsiteY109" fmla="*/ 212217 h 422442"/>
                <a:gd name="connsiteX110" fmla="*/ 104203 w 989552"/>
                <a:gd name="connsiteY110" fmla="*/ 112014 h 422442"/>
                <a:gd name="connsiteX111" fmla="*/ 49816 w 989552"/>
                <a:gd name="connsiteY111" fmla="*/ 118967 h 422442"/>
                <a:gd name="connsiteX112" fmla="*/ 15335 w 989552"/>
                <a:gd name="connsiteY112" fmla="*/ 123349 h 422442"/>
                <a:gd name="connsiteX113" fmla="*/ 18383 w 989552"/>
                <a:gd name="connsiteY113" fmla="*/ 147256 h 422442"/>
                <a:gd name="connsiteX114" fmla="*/ 30099 w 989552"/>
                <a:gd name="connsiteY114" fmla="*/ 158591 h 422442"/>
                <a:gd name="connsiteX115" fmla="*/ 33814 w 989552"/>
                <a:gd name="connsiteY115" fmla="*/ 158496 h 422442"/>
                <a:gd name="connsiteX116" fmla="*/ 41719 w 989552"/>
                <a:gd name="connsiteY116" fmla="*/ 158686 h 422442"/>
                <a:gd name="connsiteX117" fmla="*/ 54959 w 989552"/>
                <a:gd name="connsiteY117" fmla="*/ 159067 h 422442"/>
                <a:gd name="connsiteX118" fmla="*/ 74104 w 989552"/>
                <a:gd name="connsiteY118" fmla="*/ 309277 h 422442"/>
                <a:gd name="connsiteX119" fmla="*/ 74486 w 989552"/>
                <a:gd name="connsiteY119" fmla="*/ 338138 h 422442"/>
                <a:gd name="connsiteX120" fmla="*/ 67913 w 989552"/>
                <a:gd name="connsiteY120" fmla="*/ 357949 h 422442"/>
                <a:gd name="connsiteX121" fmla="*/ 54292 w 989552"/>
                <a:gd name="connsiteY121" fmla="*/ 370808 h 422442"/>
                <a:gd name="connsiteX122" fmla="*/ 34385 w 989552"/>
                <a:gd name="connsiteY122" fmla="*/ 376618 h 422442"/>
                <a:gd name="connsiteX123" fmla="*/ 20002 w 989552"/>
                <a:gd name="connsiteY123" fmla="*/ 376809 h 422442"/>
                <a:gd name="connsiteX124" fmla="*/ 10954 w 989552"/>
                <a:gd name="connsiteY124" fmla="*/ 376714 h 422442"/>
                <a:gd name="connsiteX125" fmla="*/ 2762 w 989552"/>
                <a:gd name="connsiteY125" fmla="*/ 380619 h 422442"/>
                <a:gd name="connsiteX126" fmla="*/ 0 w 989552"/>
                <a:gd name="connsiteY126" fmla="*/ 387953 h 422442"/>
                <a:gd name="connsiteX127" fmla="*/ 1238 w 989552"/>
                <a:gd name="connsiteY127" fmla="*/ 420814 h 422442"/>
                <a:gd name="connsiteX128" fmla="*/ 24098 w 989552"/>
                <a:gd name="connsiteY128" fmla="*/ 422434 h 422442"/>
                <a:gd name="connsiteX129" fmla="*/ 45720 w 989552"/>
                <a:gd name="connsiteY129" fmla="*/ 420910 h 422442"/>
                <a:gd name="connsiteX130" fmla="*/ 86582 w 989552"/>
                <a:gd name="connsiteY130" fmla="*/ 407860 h 422442"/>
                <a:gd name="connsiteX131" fmla="*/ 114300 w 989552"/>
                <a:gd name="connsiteY131" fmla="*/ 382429 h 422442"/>
                <a:gd name="connsiteX132" fmla="*/ 127921 w 989552"/>
                <a:gd name="connsiteY132" fmla="*/ 346424 h 422442"/>
                <a:gd name="connsiteX133" fmla="*/ 128302 w 989552"/>
                <a:gd name="connsiteY133" fmla="*/ 300990 h 422442"/>
                <a:gd name="connsiteX134" fmla="*/ 109347 w 989552"/>
                <a:gd name="connsiteY134" fmla="*/ 152019 h 422442"/>
                <a:gd name="connsiteX135" fmla="*/ 121253 w 989552"/>
                <a:gd name="connsiteY135" fmla="*/ 148399 h 422442"/>
                <a:gd name="connsiteX136" fmla="*/ 127159 w 989552"/>
                <a:gd name="connsiteY136" fmla="*/ 146399 h 422442"/>
                <a:gd name="connsiteX137" fmla="*/ 129540 w 989552"/>
                <a:gd name="connsiteY137" fmla="*/ 145637 h 422442"/>
                <a:gd name="connsiteX138" fmla="*/ 138113 w 989552"/>
                <a:gd name="connsiteY138" fmla="*/ 131731 h 422442"/>
                <a:gd name="connsiteX139" fmla="*/ 135065 w 989552"/>
                <a:gd name="connsiteY139" fmla="*/ 107823 h 422442"/>
                <a:gd name="connsiteX140" fmla="*/ 104203 w 989552"/>
                <a:gd name="connsiteY140" fmla="*/ 112014 h 42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989552" h="422442">
                  <a:moveTo>
                    <a:pt x="952310" y="4096"/>
                  </a:moveTo>
                  <a:lnTo>
                    <a:pt x="904018" y="10287"/>
                  </a:lnTo>
                  <a:lnTo>
                    <a:pt x="867442" y="14954"/>
                  </a:lnTo>
                  <a:lnTo>
                    <a:pt x="870490" y="38862"/>
                  </a:lnTo>
                  <a:cubicBezTo>
                    <a:pt x="871347" y="45720"/>
                    <a:pt x="875157" y="49435"/>
                    <a:pt x="882206" y="50101"/>
                  </a:cubicBezTo>
                  <a:cubicBezTo>
                    <a:pt x="883063" y="50006"/>
                    <a:pt x="891731" y="50101"/>
                    <a:pt x="909066" y="50387"/>
                  </a:cubicBezTo>
                  <a:lnTo>
                    <a:pt x="926592" y="188404"/>
                  </a:lnTo>
                  <a:cubicBezTo>
                    <a:pt x="927068" y="192500"/>
                    <a:pt x="927640" y="196977"/>
                    <a:pt x="928687" y="201359"/>
                  </a:cubicBezTo>
                  <a:cubicBezTo>
                    <a:pt x="929640" y="205740"/>
                    <a:pt x="930592" y="210217"/>
                    <a:pt x="931640" y="214979"/>
                  </a:cubicBezTo>
                  <a:lnTo>
                    <a:pt x="752380" y="38481"/>
                  </a:lnTo>
                  <a:cubicBezTo>
                    <a:pt x="750475" y="36671"/>
                    <a:pt x="749046" y="35147"/>
                    <a:pt x="747712" y="34099"/>
                  </a:cubicBezTo>
                  <a:cubicBezTo>
                    <a:pt x="746379" y="33052"/>
                    <a:pt x="745045" y="32385"/>
                    <a:pt x="743712" y="32099"/>
                  </a:cubicBezTo>
                  <a:cubicBezTo>
                    <a:pt x="742378" y="31432"/>
                    <a:pt x="740664" y="31242"/>
                    <a:pt x="739045" y="31432"/>
                  </a:cubicBezTo>
                  <a:cubicBezTo>
                    <a:pt x="737425" y="31623"/>
                    <a:pt x="735330" y="31528"/>
                    <a:pt x="732949" y="31813"/>
                  </a:cubicBezTo>
                  <a:lnTo>
                    <a:pt x="704564" y="35433"/>
                  </a:lnTo>
                  <a:lnTo>
                    <a:pt x="673703" y="39338"/>
                  </a:lnTo>
                  <a:lnTo>
                    <a:pt x="676751" y="63246"/>
                  </a:lnTo>
                  <a:cubicBezTo>
                    <a:pt x="677608" y="70104"/>
                    <a:pt x="681419" y="73819"/>
                    <a:pt x="688467" y="74581"/>
                  </a:cubicBezTo>
                  <a:cubicBezTo>
                    <a:pt x="688848" y="74581"/>
                    <a:pt x="689705" y="74867"/>
                    <a:pt x="690944" y="74676"/>
                  </a:cubicBezTo>
                  <a:cubicBezTo>
                    <a:pt x="692182" y="74485"/>
                    <a:pt x="694277" y="75057"/>
                    <a:pt x="697230" y="75152"/>
                  </a:cubicBezTo>
                  <a:cubicBezTo>
                    <a:pt x="700087" y="75152"/>
                    <a:pt x="704660" y="75438"/>
                    <a:pt x="709612" y="75628"/>
                  </a:cubicBezTo>
                  <a:lnTo>
                    <a:pt x="736759" y="288798"/>
                  </a:lnTo>
                  <a:cubicBezTo>
                    <a:pt x="731996" y="290227"/>
                    <a:pt x="727615" y="291655"/>
                    <a:pt x="724853" y="292417"/>
                  </a:cubicBezTo>
                  <a:cubicBezTo>
                    <a:pt x="722090" y="293180"/>
                    <a:pt x="720090" y="293846"/>
                    <a:pt x="718947" y="294418"/>
                  </a:cubicBezTo>
                  <a:cubicBezTo>
                    <a:pt x="717804" y="294989"/>
                    <a:pt x="716947" y="295084"/>
                    <a:pt x="716566" y="295084"/>
                  </a:cubicBezTo>
                  <a:cubicBezTo>
                    <a:pt x="709898" y="297561"/>
                    <a:pt x="707136" y="302038"/>
                    <a:pt x="707993" y="308991"/>
                  </a:cubicBezTo>
                  <a:lnTo>
                    <a:pt x="711041" y="332899"/>
                  </a:lnTo>
                  <a:lnTo>
                    <a:pt x="741902" y="328993"/>
                  </a:lnTo>
                  <a:lnTo>
                    <a:pt x="789813" y="322897"/>
                  </a:lnTo>
                  <a:lnTo>
                    <a:pt x="826389" y="318230"/>
                  </a:lnTo>
                  <a:lnTo>
                    <a:pt x="823341" y="294227"/>
                  </a:lnTo>
                  <a:cubicBezTo>
                    <a:pt x="822484" y="287369"/>
                    <a:pt x="818674" y="283655"/>
                    <a:pt x="811625" y="282892"/>
                  </a:cubicBezTo>
                  <a:cubicBezTo>
                    <a:pt x="810863" y="282988"/>
                    <a:pt x="802100" y="282892"/>
                    <a:pt x="784765" y="282607"/>
                  </a:cubicBezTo>
                  <a:lnTo>
                    <a:pt x="766953" y="142589"/>
                  </a:lnTo>
                  <a:cubicBezTo>
                    <a:pt x="766477" y="138970"/>
                    <a:pt x="765524" y="134969"/>
                    <a:pt x="765048" y="130873"/>
                  </a:cubicBezTo>
                  <a:cubicBezTo>
                    <a:pt x="764572" y="126778"/>
                    <a:pt x="763619" y="122777"/>
                    <a:pt x="762667" y="118396"/>
                  </a:cubicBezTo>
                  <a:lnTo>
                    <a:pt x="940975" y="294132"/>
                  </a:lnTo>
                  <a:cubicBezTo>
                    <a:pt x="944308" y="297466"/>
                    <a:pt x="947452" y="299466"/>
                    <a:pt x="950404" y="300323"/>
                  </a:cubicBezTo>
                  <a:cubicBezTo>
                    <a:pt x="953357" y="301180"/>
                    <a:pt x="956786" y="301561"/>
                    <a:pt x="961168" y="300990"/>
                  </a:cubicBezTo>
                  <a:lnTo>
                    <a:pt x="989552" y="297370"/>
                  </a:lnTo>
                  <a:lnTo>
                    <a:pt x="957358" y="44005"/>
                  </a:lnTo>
                  <a:cubicBezTo>
                    <a:pt x="962120" y="42577"/>
                    <a:pt x="966121" y="41243"/>
                    <a:pt x="968883" y="40481"/>
                  </a:cubicBezTo>
                  <a:cubicBezTo>
                    <a:pt x="971645" y="39719"/>
                    <a:pt x="973645" y="38671"/>
                    <a:pt x="974789" y="38481"/>
                  </a:cubicBezTo>
                  <a:cubicBezTo>
                    <a:pt x="976027" y="38290"/>
                    <a:pt x="976789" y="37814"/>
                    <a:pt x="977170" y="37814"/>
                  </a:cubicBezTo>
                  <a:cubicBezTo>
                    <a:pt x="983837" y="35338"/>
                    <a:pt x="986599" y="30861"/>
                    <a:pt x="985742" y="23908"/>
                  </a:cubicBezTo>
                  <a:lnTo>
                    <a:pt x="982694" y="0"/>
                  </a:lnTo>
                  <a:lnTo>
                    <a:pt x="952310" y="4096"/>
                  </a:lnTo>
                  <a:close/>
                  <a:moveTo>
                    <a:pt x="620173" y="83439"/>
                  </a:moveTo>
                  <a:cubicBezTo>
                    <a:pt x="626840" y="80963"/>
                    <a:pt x="629603" y="76486"/>
                    <a:pt x="628745" y="69532"/>
                  </a:cubicBezTo>
                  <a:lnTo>
                    <a:pt x="625697" y="45625"/>
                  </a:lnTo>
                  <a:lnTo>
                    <a:pt x="595217" y="49530"/>
                  </a:lnTo>
                  <a:lnTo>
                    <a:pt x="540449" y="56483"/>
                  </a:lnTo>
                  <a:lnTo>
                    <a:pt x="509588" y="60388"/>
                  </a:lnTo>
                  <a:lnTo>
                    <a:pt x="512636" y="84296"/>
                  </a:lnTo>
                  <a:cubicBezTo>
                    <a:pt x="513493" y="91154"/>
                    <a:pt x="517303" y="94869"/>
                    <a:pt x="524351" y="95536"/>
                  </a:cubicBezTo>
                  <a:cubicBezTo>
                    <a:pt x="524732" y="95536"/>
                    <a:pt x="525590" y="95345"/>
                    <a:pt x="526828" y="95631"/>
                  </a:cubicBezTo>
                  <a:cubicBezTo>
                    <a:pt x="528066" y="95440"/>
                    <a:pt x="530161" y="96012"/>
                    <a:pt x="533114" y="96107"/>
                  </a:cubicBezTo>
                  <a:cubicBezTo>
                    <a:pt x="536067" y="96202"/>
                    <a:pt x="540544" y="96393"/>
                    <a:pt x="545592" y="96583"/>
                  </a:cubicBezTo>
                  <a:lnTo>
                    <a:pt x="572738" y="309753"/>
                  </a:lnTo>
                  <a:cubicBezTo>
                    <a:pt x="567976" y="311182"/>
                    <a:pt x="563594" y="312610"/>
                    <a:pt x="560832" y="313372"/>
                  </a:cubicBezTo>
                  <a:cubicBezTo>
                    <a:pt x="558070" y="314134"/>
                    <a:pt x="556070" y="314801"/>
                    <a:pt x="554926" y="315373"/>
                  </a:cubicBezTo>
                  <a:cubicBezTo>
                    <a:pt x="553688" y="315563"/>
                    <a:pt x="552926" y="316039"/>
                    <a:pt x="552545" y="316039"/>
                  </a:cubicBezTo>
                  <a:cubicBezTo>
                    <a:pt x="545878" y="318516"/>
                    <a:pt x="543115" y="322993"/>
                    <a:pt x="543973" y="329946"/>
                  </a:cubicBezTo>
                  <a:lnTo>
                    <a:pt x="547021" y="353854"/>
                  </a:lnTo>
                  <a:lnTo>
                    <a:pt x="577882" y="349948"/>
                  </a:lnTo>
                  <a:lnTo>
                    <a:pt x="632650" y="342995"/>
                  </a:lnTo>
                  <a:lnTo>
                    <a:pt x="663131" y="339090"/>
                  </a:lnTo>
                  <a:lnTo>
                    <a:pt x="660082" y="315087"/>
                  </a:lnTo>
                  <a:cubicBezTo>
                    <a:pt x="659225" y="308229"/>
                    <a:pt x="655415" y="304514"/>
                    <a:pt x="648367" y="303752"/>
                  </a:cubicBezTo>
                  <a:cubicBezTo>
                    <a:pt x="647986" y="303847"/>
                    <a:pt x="647128" y="303467"/>
                    <a:pt x="645890" y="303657"/>
                  </a:cubicBezTo>
                  <a:cubicBezTo>
                    <a:pt x="644652" y="303847"/>
                    <a:pt x="642557" y="303276"/>
                    <a:pt x="639604" y="303181"/>
                  </a:cubicBezTo>
                  <a:cubicBezTo>
                    <a:pt x="636746" y="303181"/>
                    <a:pt x="632555" y="302800"/>
                    <a:pt x="627602" y="302609"/>
                  </a:cubicBezTo>
                  <a:lnTo>
                    <a:pt x="600456" y="89440"/>
                  </a:lnTo>
                  <a:cubicBezTo>
                    <a:pt x="605219" y="88011"/>
                    <a:pt x="609219" y="86677"/>
                    <a:pt x="611981" y="85915"/>
                  </a:cubicBezTo>
                  <a:cubicBezTo>
                    <a:pt x="614744" y="85153"/>
                    <a:pt x="616649" y="84106"/>
                    <a:pt x="617887" y="83915"/>
                  </a:cubicBezTo>
                  <a:cubicBezTo>
                    <a:pt x="619030" y="84010"/>
                    <a:pt x="619792" y="83534"/>
                    <a:pt x="620173" y="83439"/>
                  </a:cubicBezTo>
                  <a:moveTo>
                    <a:pt x="430720" y="219361"/>
                  </a:moveTo>
                  <a:cubicBezTo>
                    <a:pt x="432816" y="235553"/>
                    <a:pt x="432149" y="250126"/>
                    <a:pt x="429768" y="263652"/>
                  </a:cubicBezTo>
                  <a:cubicBezTo>
                    <a:pt x="427387" y="277177"/>
                    <a:pt x="422624" y="288512"/>
                    <a:pt x="415576" y="298418"/>
                  </a:cubicBezTo>
                  <a:cubicBezTo>
                    <a:pt x="408622" y="308419"/>
                    <a:pt x="399764" y="316516"/>
                    <a:pt x="389001" y="322802"/>
                  </a:cubicBezTo>
                  <a:cubicBezTo>
                    <a:pt x="378238" y="329089"/>
                    <a:pt x="365474" y="332803"/>
                    <a:pt x="351282" y="334613"/>
                  </a:cubicBezTo>
                  <a:cubicBezTo>
                    <a:pt x="337090" y="336423"/>
                    <a:pt x="323374" y="336042"/>
                    <a:pt x="311372" y="332708"/>
                  </a:cubicBezTo>
                  <a:cubicBezTo>
                    <a:pt x="299371" y="329279"/>
                    <a:pt x="288798" y="323659"/>
                    <a:pt x="279559" y="315754"/>
                  </a:cubicBezTo>
                  <a:cubicBezTo>
                    <a:pt x="270319" y="307848"/>
                    <a:pt x="262890" y="298037"/>
                    <a:pt x="256794" y="285655"/>
                  </a:cubicBezTo>
                  <a:cubicBezTo>
                    <a:pt x="250698" y="273272"/>
                    <a:pt x="246793" y="259270"/>
                    <a:pt x="244792" y="243078"/>
                  </a:cubicBezTo>
                  <a:cubicBezTo>
                    <a:pt x="242697" y="226790"/>
                    <a:pt x="242983" y="212788"/>
                    <a:pt x="245840" y="199263"/>
                  </a:cubicBezTo>
                  <a:cubicBezTo>
                    <a:pt x="248698" y="185738"/>
                    <a:pt x="253365" y="174403"/>
                    <a:pt x="260413" y="164401"/>
                  </a:cubicBezTo>
                  <a:cubicBezTo>
                    <a:pt x="267367" y="154400"/>
                    <a:pt x="276225" y="146304"/>
                    <a:pt x="286988" y="139922"/>
                  </a:cubicBezTo>
                  <a:cubicBezTo>
                    <a:pt x="297751" y="133636"/>
                    <a:pt x="310896" y="129826"/>
                    <a:pt x="325088" y="128111"/>
                  </a:cubicBezTo>
                  <a:cubicBezTo>
                    <a:pt x="339280" y="126301"/>
                    <a:pt x="352520" y="126682"/>
                    <a:pt x="364522" y="130111"/>
                  </a:cubicBezTo>
                  <a:cubicBezTo>
                    <a:pt x="376523" y="133540"/>
                    <a:pt x="387096" y="139160"/>
                    <a:pt x="396430" y="147066"/>
                  </a:cubicBezTo>
                  <a:cubicBezTo>
                    <a:pt x="405670" y="154972"/>
                    <a:pt x="413099" y="164782"/>
                    <a:pt x="418814" y="177260"/>
                  </a:cubicBezTo>
                  <a:cubicBezTo>
                    <a:pt x="424529" y="189643"/>
                    <a:pt x="428720" y="203168"/>
                    <a:pt x="430720" y="219361"/>
                  </a:cubicBezTo>
                  <a:moveTo>
                    <a:pt x="486823" y="212217"/>
                  </a:moveTo>
                  <a:cubicBezTo>
                    <a:pt x="484061" y="190690"/>
                    <a:pt x="477869" y="171259"/>
                    <a:pt x="468249" y="153924"/>
                  </a:cubicBezTo>
                  <a:cubicBezTo>
                    <a:pt x="458629" y="136588"/>
                    <a:pt x="446818" y="122015"/>
                    <a:pt x="432149" y="110204"/>
                  </a:cubicBezTo>
                  <a:cubicBezTo>
                    <a:pt x="417481" y="98488"/>
                    <a:pt x="400336" y="90297"/>
                    <a:pt x="381095" y="84963"/>
                  </a:cubicBezTo>
                  <a:cubicBezTo>
                    <a:pt x="361855" y="79534"/>
                    <a:pt x="341471" y="78486"/>
                    <a:pt x="319183" y="81248"/>
                  </a:cubicBezTo>
                  <a:cubicBezTo>
                    <a:pt x="296894" y="84106"/>
                    <a:pt x="277082" y="90773"/>
                    <a:pt x="259747" y="100393"/>
                  </a:cubicBezTo>
                  <a:cubicBezTo>
                    <a:pt x="242411" y="110014"/>
                    <a:pt x="227933" y="122587"/>
                    <a:pt x="216598" y="137636"/>
                  </a:cubicBezTo>
                  <a:cubicBezTo>
                    <a:pt x="205264" y="152686"/>
                    <a:pt x="197167" y="169831"/>
                    <a:pt x="192215" y="188976"/>
                  </a:cubicBezTo>
                  <a:cubicBezTo>
                    <a:pt x="187261" y="208217"/>
                    <a:pt x="186499" y="228505"/>
                    <a:pt x="189262" y="250031"/>
                  </a:cubicBezTo>
                  <a:cubicBezTo>
                    <a:pt x="192024" y="271558"/>
                    <a:pt x="197834" y="291465"/>
                    <a:pt x="207454" y="308800"/>
                  </a:cubicBezTo>
                  <a:cubicBezTo>
                    <a:pt x="217075" y="326136"/>
                    <a:pt x="229267" y="340709"/>
                    <a:pt x="243935" y="352425"/>
                  </a:cubicBezTo>
                  <a:cubicBezTo>
                    <a:pt x="258604" y="364141"/>
                    <a:pt x="275844" y="372713"/>
                    <a:pt x="294989" y="377666"/>
                  </a:cubicBezTo>
                  <a:cubicBezTo>
                    <a:pt x="314230" y="382619"/>
                    <a:pt x="334994" y="384143"/>
                    <a:pt x="357378" y="381286"/>
                  </a:cubicBezTo>
                  <a:cubicBezTo>
                    <a:pt x="379762" y="378428"/>
                    <a:pt x="399097" y="371856"/>
                    <a:pt x="416433" y="362236"/>
                  </a:cubicBezTo>
                  <a:cubicBezTo>
                    <a:pt x="433768" y="352615"/>
                    <a:pt x="448246" y="340042"/>
                    <a:pt x="459581" y="324993"/>
                  </a:cubicBezTo>
                  <a:cubicBezTo>
                    <a:pt x="470821" y="309943"/>
                    <a:pt x="478631" y="292894"/>
                    <a:pt x="483584" y="273653"/>
                  </a:cubicBezTo>
                  <a:cubicBezTo>
                    <a:pt x="488442" y="254508"/>
                    <a:pt x="489490" y="233743"/>
                    <a:pt x="486823" y="212217"/>
                  </a:cubicBezTo>
                  <a:moveTo>
                    <a:pt x="104203" y="112014"/>
                  </a:moveTo>
                  <a:lnTo>
                    <a:pt x="49816" y="118967"/>
                  </a:lnTo>
                  <a:lnTo>
                    <a:pt x="15335" y="123349"/>
                  </a:lnTo>
                  <a:lnTo>
                    <a:pt x="18383" y="147256"/>
                  </a:lnTo>
                  <a:cubicBezTo>
                    <a:pt x="19240" y="154114"/>
                    <a:pt x="23050" y="157829"/>
                    <a:pt x="30099" y="158591"/>
                  </a:cubicBezTo>
                  <a:cubicBezTo>
                    <a:pt x="30480" y="158496"/>
                    <a:pt x="32194" y="158782"/>
                    <a:pt x="33814" y="158496"/>
                  </a:cubicBezTo>
                  <a:cubicBezTo>
                    <a:pt x="35433" y="158305"/>
                    <a:pt x="38005" y="158782"/>
                    <a:pt x="41719" y="158686"/>
                  </a:cubicBezTo>
                  <a:cubicBezTo>
                    <a:pt x="45434" y="158591"/>
                    <a:pt x="50006" y="158877"/>
                    <a:pt x="54959" y="159067"/>
                  </a:cubicBezTo>
                  <a:lnTo>
                    <a:pt x="74104" y="309277"/>
                  </a:lnTo>
                  <a:cubicBezTo>
                    <a:pt x="75533" y="320230"/>
                    <a:pt x="75533" y="330136"/>
                    <a:pt x="74486" y="338138"/>
                  </a:cubicBezTo>
                  <a:cubicBezTo>
                    <a:pt x="73438" y="346138"/>
                    <a:pt x="71342" y="352615"/>
                    <a:pt x="67913" y="357949"/>
                  </a:cubicBezTo>
                  <a:cubicBezTo>
                    <a:pt x="64484" y="363379"/>
                    <a:pt x="60103" y="368046"/>
                    <a:pt x="54292" y="370808"/>
                  </a:cubicBezTo>
                  <a:cubicBezTo>
                    <a:pt x="48482" y="374047"/>
                    <a:pt x="42100" y="375666"/>
                    <a:pt x="34385" y="376618"/>
                  </a:cubicBezTo>
                  <a:cubicBezTo>
                    <a:pt x="28670" y="377380"/>
                    <a:pt x="23717" y="377095"/>
                    <a:pt x="20002" y="376809"/>
                  </a:cubicBezTo>
                  <a:cubicBezTo>
                    <a:pt x="16192" y="376428"/>
                    <a:pt x="13335" y="376428"/>
                    <a:pt x="10954" y="376714"/>
                  </a:cubicBezTo>
                  <a:cubicBezTo>
                    <a:pt x="7334" y="377190"/>
                    <a:pt x="4572" y="378714"/>
                    <a:pt x="2762" y="380619"/>
                  </a:cubicBezTo>
                  <a:cubicBezTo>
                    <a:pt x="952" y="382905"/>
                    <a:pt x="0" y="385096"/>
                    <a:pt x="0" y="387953"/>
                  </a:cubicBezTo>
                  <a:lnTo>
                    <a:pt x="1238" y="420814"/>
                  </a:lnTo>
                  <a:cubicBezTo>
                    <a:pt x="9239" y="421862"/>
                    <a:pt x="17145" y="422529"/>
                    <a:pt x="24098" y="422434"/>
                  </a:cubicBezTo>
                  <a:cubicBezTo>
                    <a:pt x="31051" y="422338"/>
                    <a:pt x="38481" y="421862"/>
                    <a:pt x="45720" y="420910"/>
                  </a:cubicBezTo>
                  <a:cubicBezTo>
                    <a:pt x="61531" y="418909"/>
                    <a:pt x="74962" y="414338"/>
                    <a:pt x="86582" y="407860"/>
                  </a:cubicBezTo>
                  <a:cubicBezTo>
                    <a:pt x="98107" y="401479"/>
                    <a:pt x="107347" y="392811"/>
                    <a:pt x="114300" y="382429"/>
                  </a:cubicBezTo>
                  <a:cubicBezTo>
                    <a:pt x="121253" y="372046"/>
                    <a:pt x="125540" y="360426"/>
                    <a:pt x="127921" y="346424"/>
                  </a:cubicBezTo>
                  <a:cubicBezTo>
                    <a:pt x="130302" y="332518"/>
                    <a:pt x="130397" y="317659"/>
                    <a:pt x="128302" y="300990"/>
                  </a:cubicBezTo>
                  <a:lnTo>
                    <a:pt x="109347" y="152019"/>
                  </a:lnTo>
                  <a:cubicBezTo>
                    <a:pt x="114109" y="150590"/>
                    <a:pt x="118491" y="149161"/>
                    <a:pt x="121253" y="148399"/>
                  </a:cubicBezTo>
                  <a:cubicBezTo>
                    <a:pt x="124015" y="147638"/>
                    <a:pt x="125920" y="146590"/>
                    <a:pt x="127159" y="146399"/>
                  </a:cubicBezTo>
                  <a:cubicBezTo>
                    <a:pt x="128397" y="146209"/>
                    <a:pt x="129159" y="145732"/>
                    <a:pt x="129540" y="145637"/>
                  </a:cubicBezTo>
                  <a:cubicBezTo>
                    <a:pt x="136207" y="143161"/>
                    <a:pt x="138970" y="138684"/>
                    <a:pt x="138113" y="131731"/>
                  </a:cubicBezTo>
                  <a:lnTo>
                    <a:pt x="135065" y="107823"/>
                  </a:lnTo>
                  <a:lnTo>
                    <a:pt x="104203" y="112014"/>
                  </a:lnTo>
                  <a:close/>
                </a:path>
              </a:pathLst>
            </a:custGeom>
            <a:solidFill>
              <a:srgbClr val="0D2160"/>
            </a:solidFill>
            <a:ln w="9525" cap="flat">
              <a:noFill/>
              <a:prstDash val="solid"/>
              <a:miter/>
            </a:ln>
          </p:spPr>
          <p:txBody>
            <a:bodyPr rtlCol="0" anchor="ctr"/>
            <a:lstStyle/>
            <a:p>
              <a:endParaRPr lang="en-ID"/>
            </a:p>
          </p:txBody>
        </p:sp>
      </p:gr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69A16EE4-BCD3-37BF-948F-84D01110EEEE}"/>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61FC60F-2EE9-DC72-0A29-3C5CC10D120D}"/>
              </a:ext>
            </a:extLst>
          </p:cNvPr>
          <p:cNvSpPr txBox="1"/>
          <p:nvPr/>
        </p:nvSpPr>
        <p:spPr>
          <a:xfrm>
            <a:off x="943040" y="3140775"/>
            <a:ext cx="2215163" cy="169277"/>
          </a:xfrm>
          <a:prstGeom prst="rect">
            <a:avLst/>
          </a:prstGeom>
          <a:noFill/>
        </p:spPr>
        <p:txBody>
          <a:bodyPr wrap="square" lIns="0" tIns="0" rIns="0" bIns="0" rtlCol="0">
            <a:spAutoFit/>
          </a:bodyPr>
          <a:lstStyle>
            <a:defPPr>
              <a:defRPr lang="en-US"/>
            </a:defPPr>
            <a:lvl1pPr>
              <a:defRPr sz="1000">
                <a:latin typeface="Segoe UI" panose="020B0502040204020203" pitchFamily="34" charset="0"/>
                <a:cs typeface="Segoe UI" panose="020B0502040204020203" pitchFamily="34" charset="0"/>
              </a:defRPr>
            </a:lvl1pPr>
          </a:lstStyle>
          <a:p>
            <a:r>
              <a:rPr lang="en-US" sz="1100" b="1" dirty="0">
                <a:solidFill>
                  <a:schemeClr val="bg1"/>
                </a:solidFill>
              </a:rPr>
              <a:t>What does the HDA PAC do?</a:t>
            </a:r>
          </a:p>
        </p:txBody>
      </p:sp>
      <p:sp>
        <p:nvSpPr>
          <p:cNvPr id="84" name="TextBox 83">
            <a:extLst>
              <a:ext uri="{FF2B5EF4-FFF2-40B4-BE49-F238E27FC236}">
                <a16:creationId xmlns:a16="http://schemas.microsoft.com/office/drawing/2014/main" id="{521C4C18-B480-14E7-E8D7-9595DA8A8227}"/>
              </a:ext>
            </a:extLst>
          </p:cNvPr>
          <p:cNvSpPr txBox="1"/>
          <p:nvPr/>
        </p:nvSpPr>
        <p:spPr>
          <a:xfrm>
            <a:off x="250824" y="7071360"/>
            <a:ext cx="6356350" cy="329183"/>
          </a:xfrm>
          <a:prstGeom prst="rect">
            <a:avLst/>
          </a:prstGeom>
          <a:solidFill>
            <a:srgbClr val="B53034"/>
          </a:solidFill>
        </p:spPr>
        <p:txBody>
          <a:bodyPr wrap="square" lIns="0" tIns="0" rIns="0" bIns="0" rtlCol="0" anchor="ctr">
            <a:noAutofit/>
          </a:bodyPr>
          <a:lstStyle>
            <a:defPPr>
              <a:defRPr lang="en-US"/>
            </a:defPPr>
            <a:lvl1pPr>
              <a:defRPr sz="1050" b="1">
                <a:latin typeface="Segoe UI" panose="020B0502040204020203" pitchFamily="34" charset="0"/>
                <a:cs typeface="Segoe UI" panose="020B0502040204020203" pitchFamily="34" charset="0"/>
              </a:defRPr>
            </a:lvl1pPr>
          </a:lstStyle>
          <a:p>
            <a:pPr algn="ctr"/>
            <a:r>
              <a:rPr lang="en-US" sz="1100" dirty="0">
                <a:solidFill>
                  <a:schemeClr val="bg1"/>
                </a:solidFill>
              </a:rPr>
              <a:t>How can I help?</a:t>
            </a:r>
          </a:p>
        </p:txBody>
      </p:sp>
      <p:sp>
        <p:nvSpPr>
          <p:cNvPr id="85" name="TextBox 84">
            <a:extLst>
              <a:ext uri="{FF2B5EF4-FFF2-40B4-BE49-F238E27FC236}">
                <a16:creationId xmlns:a16="http://schemas.microsoft.com/office/drawing/2014/main" id="{5246A45D-7635-CD76-8458-001BED2FF4D1}"/>
              </a:ext>
            </a:extLst>
          </p:cNvPr>
          <p:cNvSpPr txBox="1"/>
          <p:nvPr/>
        </p:nvSpPr>
        <p:spPr>
          <a:xfrm>
            <a:off x="451866" y="7502629"/>
            <a:ext cx="3339372" cy="692497"/>
          </a:xfrm>
          <a:prstGeom prst="rect">
            <a:avLst/>
          </a:prstGeom>
          <a:noFill/>
        </p:spPr>
        <p:txBody>
          <a:bodyPr wrap="square" lIns="0" tIns="0" rIns="0" bIns="0" rtlCol="0">
            <a:spAutoFit/>
          </a:bodyPr>
          <a:lstStyle>
            <a:defPPr>
              <a:defRPr lang="en-US"/>
            </a:defPPr>
            <a:lvl1pPr indent="0">
              <a:buFont typeface="Arial" panose="020B0604020202020204" pitchFamily="34" charset="0"/>
              <a:buNone/>
              <a:defRPr sz="900">
                <a:latin typeface="Segoe UI" panose="020B0502040204020203" pitchFamily="34" charset="0"/>
                <a:cs typeface="Segoe UI" panose="020B0502040204020203" pitchFamily="34" charset="0"/>
              </a:defRPr>
            </a:lvl1pPr>
          </a:lstStyle>
          <a:p>
            <a:r>
              <a:rPr lang="en-US" dirty="0">
                <a:solidFill>
                  <a:schemeClr val="tx1">
                    <a:lumMod val="65000"/>
                    <a:lumOff val="35000"/>
                  </a:schemeClr>
                </a:solidFill>
              </a:rPr>
              <a:t>Voluntary contributions to the HDA PAC are the best way for you to advocate for your business on a national level. Your support for the HDA PAC — and your support for pro distribution members of Congress — has a lasting impact on the issues that matter to your company, your suppliers, your customers and our industry. </a:t>
            </a:r>
          </a:p>
        </p:txBody>
      </p:sp>
      <p:sp>
        <p:nvSpPr>
          <p:cNvPr id="91" name="Rectangle 90">
            <a:extLst>
              <a:ext uri="{FF2B5EF4-FFF2-40B4-BE49-F238E27FC236}">
                <a16:creationId xmlns:a16="http://schemas.microsoft.com/office/drawing/2014/main" id="{2070FB58-6C68-9B8C-A1EF-40A56FA964A8}"/>
              </a:ext>
            </a:extLst>
          </p:cNvPr>
          <p:cNvSpPr/>
          <p:nvPr/>
        </p:nvSpPr>
        <p:spPr>
          <a:xfrm>
            <a:off x="3913158" y="3189533"/>
            <a:ext cx="2694016" cy="3790387"/>
          </a:xfrm>
          <a:prstGeom prst="rect">
            <a:avLst/>
          </a:prstGeom>
          <a:solidFill>
            <a:schemeClr val="bg1"/>
          </a:solidFill>
          <a:ln>
            <a:noFill/>
          </a:ln>
          <a:effectLst>
            <a:outerShdw blurRad="279400" dist="38100" dir="10800000" sx="101000" sy="101000" algn="r" rotWithShape="0">
              <a:schemeClr val="bg1">
                <a:lumMod val="65000"/>
                <a:alpha val="17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0" name="TextBox 79">
            <a:extLst>
              <a:ext uri="{FF2B5EF4-FFF2-40B4-BE49-F238E27FC236}">
                <a16:creationId xmlns:a16="http://schemas.microsoft.com/office/drawing/2014/main" id="{481DB689-79DB-C5FF-1FAF-B65D87557A3A}"/>
              </a:ext>
            </a:extLst>
          </p:cNvPr>
          <p:cNvSpPr txBox="1"/>
          <p:nvPr/>
        </p:nvSpPr>
        <p:spPr>
          <a:xfrm>
            <a:off x="4690110" y="3343319"/>
            <a:ext cx="1716024" cy="369332"/>
          </a:xfrm>
          <a:prstGeom prst="rect">
            <a:avLst/>
          </a:prstGeom>
          <a:noFill/>
        </p:spPr>
        <p:txBody>
          <a:bodyPr wrap="square" lIns="0" tIns="0" rIns="0" bIns="0" rtlCol="0">
            <a:spAutoFit/>
          </a:bodyPr>
          <a:lstStyle>
            <a:defPPr>
              <a:defRPr lang="en-US"/>
            </a:defPPr>
            <a:lvl1pPr>
              <a:defRPr sz="1050" b="1">
                <a:latin typeface="Segoe UI" panose="020B0502040204020203" pitchFamily="34" charset="0"/>
                <a:cs typeface="Segoe UI" panose="020B0502040204020203" pitchFamily="34" charset="0"/>
              </a:defRPr>
            </a:lvl1pPr>
          </a:lstStyle>
          <a:p>
            <a:r>
              <a:rPr lang="en-US" sz="1200" dirty="0">
                <a:solidFill>
                  <a:srgbClr val="067DB3"/>
                </a:solidFill>
              </a:rPr>
              <a:t>How does </a:t>
            </a:r>
          </a:p>
          <a:p>
            <a:r>
              <a:rPr lang="en-US" sz="1200" dirty="0">
                <a:solidFill>
                  <a:srgbClr val="067DB3"/>
                </a:solidFill>
              </a:rPr>
              <a:t>the HDA PAC work?</a:t>
            </a:r>
          </a:p>
        </p:txBody>
      </p:sp>
      <p:sp>
        <p:nvSpPr>
          <p:cNvPr id="81" name="TextBox 80">
            <a:extLst>
              <a:ext uri="{FF2B5EF4-FFF2-40B4-BE49-F238E27FC236}">
                <a16:creationId xmlns:a16="http://schemas.microsoft.com/office/drawing/2014/main" id="{E1C58257-9DB4-80C2-DF37-E9B159953818}"/>
              </a:ext>
            </a:extLst>
          </p:cNvPr>
          <p:cNvSpPr txBox="1"/>
          <p:nvPr/>
        </p:nvSpPr>
        <p:spPr>
          <a:xfrm>
            <a:off x="4114198" y="3957485"/>
            <a:ext cx="2291936" cy="615553"/>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HDA raises money from HDA staff. </a:t>
            </a:r>
            <a:br>
              <a:rPr lang="en-US" sz="1000" dirty="0">
                <a:solidFill>
                  <a:schemeClr val="tx1">
                    <a:lumMod val="65000"/>
                    <a:lumOff val="35000"/>
                  </a:schemeClr>
                </a:solidFill>
              </a:rPr>
            </a:br>
            <a:r>
              <a:rPr lang="en-US" sz="1000" dirty="0">
                <a:solidFill>
                  <a:schemeClr val="tx1">
                    <a:lumMod val="65000"/>
                    <a:lumOff val="35000"/>
                  </a:schemeClr>
                </a:solidFill>
              </a:rPr>
              <a:t>the HDA Board of Directors, and member company executives each year to support candidates and committees. </a:t>
            </a:r>
          </a:p>
        </p:txBody>
      </p:sp>
      <p:sp>
        <p:nvSpPr>
          <p:cNvPr id="82" name="TextBox 81">
            <a:extLst>
              <a:ext uri="{FF2B5EF4-FFF2-40B4-BE49-F238E27FC236}">
                <a16:creationId xmlns:a16="http://schemas.microsoft.com/office/drawing/2014/main" id="{CD9E7416-BFB9-DCF1-B993-3512005D0BAD}"/>
              </a:ext>
            </a:extLst>
          </p:cNvPr>
          <p:cNvSpPr txBox="1"/>
          <p:nvPr/>
        </p:nvSpPr>
        <p:spPr>
          <a:xfrm>
            <a:off x="4114198" y="4758531"/>
            <a:ext cx="2291936" cy="769441"/>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The HDA PAC had a great year in 2023, raising nearly $122,000 in contributions. The HDA PAC funds support both Republican and Democratic candidates from all over the country. </a:t>
            </a:r>
          </a:p>
        </p:txBody>
      </p:sp>
      <p:sp>
        <p:nvSpPr>
          <p:cNvPr id="83" name="TextBox 82">
            <a:extLst>
              <a:ext uri="{FF2B5EF4-FFF2-40B4-BE49-F238E27FC236}">
                <a16:creationId xmlns:a16="http://schemas.microsoft.com/office/drawing/2014/main" id="{DF8046EB-3670-CEEE-0DC8-F0CDE52154B8}"/>
              </a:ext>
            </a:extLst>
          </p:cNvPr>
          <p:cNvSpPr txBox="1"/>
          <p:nvPr/>
        </p:nvSpPr>
        <p:spPr>
          <a:xfrm>
            <a:off x="4114198" y="5713465"/>
            <a:ext cx="2291936" cy="1077218"/>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While our PAC is supported by 50 percent of HDA's eligible staff and 80 percent of HDA's eligible members, we still have room to grow! We are setting an ambitious goal of 100 percent participation from our eligible HDA Board of Directors in 2024. </a:t>
            </a:r>
          </a:p>
        </p:txBody>
      </p:sp>
      <p:sp>
        <p:nvSpPr>
          <p:cNvPr id="92" name="Rectangle 91">
            <a:extLst>
              <a:ext uri="{FF2B5EF4-FFF2-40B4-BE49-F238E27FC236}">
                <a16:creationId xmlns:a16="http://schemas.microsoft.com/office/drawing/2014/main" id="{F7BB1201-291C-92C7-8DF5-10CD58E1F89F}"/>
              </a:ext>
            </a:extLst>
          </p:cNvPr>
          <p:cNvSpPr/>
          <p:nvPr/>
        </p:nvSpPr>
        <p:spPr>
          <a:xfrm>
            <a:off x="464184" y="2889449"/>
            <a:ext cx="355469" cy="521771"/>
          </a:xfrm>
          <a:prstGeom prst="rect">
            <a:avLst/>
          </a:prstGeom>
          <a:solidFill>
            <a:srgbClr val="067D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6" name="TextBox 75">
            <a:extLst>
              <a:ext uri="{FF2B5EF4-FFF2-40B4-BE49-F238E27FC236}">
                <a16:creationId xmlns:a16="http://schemas.microsoft.com/office/drawing/2014/main" id="{C423B1B6-E489-D0AE-3FA1-0228F25664D2}"/>
              </a:ext>
            </a:extLst>
          </p:cNvPr>
          <p:cNvSpPr txBox="1"/>
          <p:nvPr/>
        </p:nvSpPr>
        <p:spPr>
          <a:xfrm>
            <a:off x="702944" y="3530618"/>
            <a:ext cx="1384935" cy="692497"/>
          </a:xfrm>
          <a:prstGeom prst="rect">
            <a:avLst/>
          </a:prstGeom>
          <a:noFill/>
        </p:spPr>
        <p:txBody>
          <a:bodyPr wrap="square" lIns="0" tIns="0" rIns="0" bIns="0" rtlCol="0">
            <a:spAutoFit/>
          </a:bodyPr>
          <a:lstStyle>
            <a:defPPr>
              <a:defRPr lang="en-US"/>
            </a:defPPr>
            <a:lvl1pPr>
              <a:defRPr sz="1000">
                <a:latin typeface="Segoe UI" panose="020B0502040204020203" pitchFamily="34" charset="0"/>
                <a:cs typeface="Segoe UI" panose="020B0502040204020203" pitchFamily="34" charset="0"/>
              </a:defRPr>
            </a:lvl1pPr>
          </a:lstStyle>
          <a:p>
            <a:pPr>
              <a:buClr>
                <a:schemeClr val="bg1"/>
              </a:buClr>
            </a:pPr>
            <a:r>
              <a:rPr lang="en-US" sz="900" b="1" dirty="0">
                <a:solidFill>
                  <a:schemeClr val="bg1"/>
                </a:solidFill>
              </a:rPr>
              <a:t>Supports</a:t>
            </a:r>
            <a:r>
              <a:rPr lang="en-US" sz="900" dirty="0">
                <a:solidFill>
                  <a:schemeClr val="bg1"/>
                </a:solidFill>
              </a:rPr>
              <a:t> candidates across the country that philosophically support positions that reflect HDA's policy priorities. </a:t>
            </a:r>
          </a:p>
        </p:txBody>
      </p:sp>
      <p:sp>
        <p:nvSpPr>
          <p:cNvPr id="94" name="Freeform 5">
            <a:extLst>
              <a:ext uri="{FF2B5EF4-FFF2-40B4-BE49-F238E27FC236}">
                <a16:creationId xmlns:a16="http://schemas.microsoft.com/office/drawing/2014/main" id="{35909690-C6A2-AFD7-810B-4AD2013B27DE}"/>
              </a:ext>
            </a:extLst>
          </p:cNvPr>
          <p:cNvSpPr>
            <a:spLocks noEditPoints="1"/>
          </p:cNvSpPr>
          <p:nvPr/>
        </p:nvSpPr>
        <p:spPr bwMode="auto">
          <a:xfrm>
            <a:off x="464185" y="3530618"/>
            <a:ext cx="135890" cy="135890"/>
          </a:xfrm>
          <a:custGeom>
            <a:avLst/>
            <a:gdLst>
              <a:gd name="T0" fmla="*/ 480 w 960"/>
              <a:gd name="T1" fmla="*/ 0 h 960"/>
              <a:gd name="T2" fmla="*/ 0 w 960"/>
              <a:gd name="T3" fmla="*/ 480 h 960"/>
              <a:gd name="T4" fmla="*/ 480 w 960"/>
              <a:gd name="T5" fmla="*/ 960 h 960"/>
              <a:gd name="T6" fmla="*/ 960 w 960"/>
              <a:gd name="T7" fmla="*/ 480 h 960"/>
              <a:gd name="T8" fmla="*/ 480 w 960"/>
              <a:gd name="T9" fmla="*/ 0 h 960"/>
              <a:gd name="T10" fmla="*/ 626 w 960"/>
              <a:gd name="T11" fmla="*/ 513 h 960"/>
              <a:gd name="T12" fmla="*/ 619 w 960"/>
              <a:gd name="T13" fmla="*/ 519 h 960"/>
              <a:gd name="T14" fmla="*/ 439 w 960"/>
              <a:gd name="T15" fmla="*/ 699 h 960"/>
              <a:gd name="T16" fmla="*/ 407 w 960"/>
              <a:gd name="T17" fmla="*/ 712 h 960"/>
              <a:gd name="T18" fmla="*/ 375 w 960"/>
              <a:gd name="T19" fmla="*/ 699 h 960"/>
              <a:gd name="T20" fmla="*/ 375 w 960"/>
              <a:gd name="T21" fmla="*/ 635 h 960"/>
              <a:gd name="T22" fmla="*/ 530 w 960"/>
              <a:gd name="T23" fmla="*/ 480 h 960"/>
              <a:gd name="T24" fmla="*/ 376 w 960"/>
              <a:gd name="T25" fmla="*/ 326 h 960"/>
              <a:gd name="T26" fmla="*/ 376 w 960"/>
              <a:gd name="T27" fmla="*/ 262 h 960"/>
              <a:gd name="T28" fmla="*/ 439 w 960"/>
              <a:gd name="T29" fmla="*/ 262 h 960"/>
              <a:gd name="T30" fmla="*/ 619 w 960"/>
              <a:gd name="T31" fmla="*/ 442 h 960"/>
              <a:gd name="T32" fmla="*/ 626 w 960"/>
              <a:gd name="T33" fmla="*/ 448 h 960"/>
              <a:gd name="T34" fmla="*/ 639 w 960"/>
              <a:gd name="T35" fmla="*/ 480 h 960"/>
              <a:gd name="T36" fmla="*/ 626 w 960"/>
              <a:gd name="T37" fmla="*/ 513 h 960"/>
              <a:gd name="T38" fmla="*/ 626 w 960"/>
              <a:gd name="T39" fmla="*/ 513 h 960"/>
              <a:gd name="T40" fmla="*/ 626 w 960"/>
              <a:gd name="T41" fmla="*/ 513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0" h="960">
                <a:moveTo>
                  <a:pt x="480" y="0"/>
                </a:moveTo>
                <a:cubicBezTo>
                  <a:pt x="215" y="0"/>
                  <a:pt x="0" y="215"/>
                  <a:pt x="0" y="480"/>
                </a:cubicBezTo>
                <a:cubicBezTo>
                  <a:pt x="0" y="745"/>
                  <a:pt x="215" y="960"/>
                  <a:pt x="480" y="960"/>
                </a:cubicBezTo>
                <a:cubicBezTo>
                  <a:pt x="745" y="960"/>
                  <a:pt x="960" y="745"/>
                  <a:pt x="960" y="480"/>
                </a:cubicBezTo>
                <a:cubicBezTo>
                  <a:pt x="960" y="215"/>
                  <a:pt x="745" y="0"/>
                  <a:pt x="480" y="0"/>
                </a:cubicBezTo>
                <a:close/>
                <a:moveTo>
                  <a:pt x="626" y="513"/>
                </a:moveTo>
                <a:cubicBezTo>
                  <a:pt x="624" y="515"/>
                  <a:pt x="621" y="517"/>
                  <a:pt x="619" y="519"/>
                </a:cubicBezTo>
                <a:cubicBezTo>
                  <a:pt x="439" y="699"/>
                  <a:pt x="439" y="699"/>
                  <a:pt x="439" y="699"/>
                </a:cubicBezTo>
                <a:cubicBezTo>
                  <a:pt x="430" y="707"/>
                  <a:pt x="418" y="712"/>
                  <a:pt x="407" y="712"/>
                </a:cubicBezTo>
                <a:cubicBezTo>
                  <a:pt x="395" y="712"/>
                  <a:pt x="384" y="707"/>
                  <a:pt x="375" y="699"/>
                </a:cubicBezTo>
                <a:cubicBezTo>
                  <a:pt x="358" y="681"/>
                  <a:pt x="358" y="653"/>
                  <a:pt x="375" y="635"/>
                </a:cubicBezTo>
                <a:cubicBezTo>
                  <a:pt x="530" y="480"/>
                  <a:pt x="530" y="480"/>
                  <a:pt x="530" y="480"/>
                </a:cubicBezTo>
                <a:cubicBezTo>
                  <a:pt x="376" y="326"/>
                  <a:pt x="376" y="326"/>
                  <a:pt x="376" y="326"/>
                </a:cubicBezTo>
                <a:cubicBezTo>
                  <a:pt x="358" y="308"/>
                  <a:pt x="358" y="280"/>
                  <a:pt x="376" y="262"/>
                </a:cubicBezTo>
                <a:cubicBezTo>
                  <a:pt x="393" y="245"/>
                  <a:pt x="422" y="245"/>
                  <a:pt x="439" y="262"/>
                </a:cubicBezTo>
                <a:cubicBezTo>
                  <a:pt x="619" y="442"/>
                  <a:pt x="619" y="442"/>
                  <a:pt x="619" y="442"/>
                </a:cubicBezTo>
                <a:cubicBezTo>
                  <a:pt x="621" y="443"/>
                  <a:pt x="624" y="445"/>
                  <a:pt x="626" y="448"/>
                </a:cubicBezTo>
                <a:cubicBezTo>
                  <a:pt x="635" y="457"/>
                  <a:pt x="640" y="468"/>
                  <a:pt x="639" y="480"/>
                </a:cubicBezTo>
                <a:cubicBezTo>
                  <a:pt x="640" y="492"/>
                  <a:pt x="635" y="504"/>
                  <a:pt x="626" y="513"/>
                </a:cubicBezTo>
                <a:close/>
                <a:moveTo>
                  <a:pt x="626" y="513"/>
                </a:moveTo>
                <a:cubicBezTo>
                  <a:pt x="626" y="513"/>
                  <a:pt x="626" y="513"/>
                  <a:pt x="626" y="51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88" name="TextBox 87">
            <a:extLst>
              <a:ext uri="{FF2B5EF4-FFF2-40B4-BE49-F238E27FC236}">
                <a16:creationId xmlns:a16="http://schemas.microsoft.com/office/drawing/2014/main" id="{3DC43985-FCF5-38BB-AE54-CD8484128500}"/>
              </a:ext>
            </a:extLst>
          </p:cNvPr>
          <p:cNvSpPr txBox="1"/>
          <p:nvPr/>
        </p:nvSpPr>
        <p:spPr>
          <a:xfrm>
            <a:off x="702945" y="4379343"/>
            <a:ext cx="1284664" cy="553998"/>
          </a:xfrm>
          <a:prstGeom prst="rect">
            <a:avLst/>
          </a:prstGeom>
          <a:noFill/>
        </p:spPr>
        <p:txBody>
          <a:bodyPr wrap="square" lIns="0" tIns="0" rIns="0" bIns="0" rtlCol="0">
            <a:spAutoFit/>
          </a:bodyPr>
          <a:lstStyle>
            <a:defPPr>
              <a:defRPr lang="en-US"/>
            </a:defPPr>
            <a:lvl1pPr>
              <a:defRPr sz="1000">
                <a:latin typeface="Segoe UI" panose="020B0502040204020203" pitchFamily="34" charset="0"/>
                <a:cs typeface="Segoe UI" panose="020B0502040204020203" pitchFamily="34" charset="0"/>
              </a:defRPr>
            </a:lvl1pPr>
          </a:lstStyle>
          <a:p>
            <a:pPr>
              <a:buClr>
                <a:schemeClr val="bg1"/>
              </a:buClr>
            </a:pPr>
            <a:r>
              <a:rPr lang="en-US" sz="900" b="1" dirty="0">
                <a:solidFill>
                  <a:schemeClr val="bg1"/>
                </a:solidFill>
              </a:rPr>
              <a:t>Provides</a:t>
            </a:r>
            <a:r>
              <a:rPr lang="en-US" sz="900" dirty="0">
                <a:solidFill>
                  <a:schemeClr val="bg1"/>
                </a:solidFill>
              </a:rPr>
              <a:t> an easy and effective means for HDA members to take political action. </a:t>
            </a:r>
          </a:p>
        </p:txBody>
      </p:sp>
      <p:sp>
        <p:nvSpPr>
          <p:cNvPr id="96" name="Freeform 5">
            <a:extLst>
              <a:ext uri="{FF2B5EF4-FFF2-40B4-BE49-F238E27FC236}">
                <a16:creationId xmlns:a16="http://schemas.microsoft.com/office/drawing/2014/main" id="{0723AC98-F4FD-675E-724D-3FD78F39DEA9}"/>
              </a:ext>
            </a:extLst>
          </p:cNvPr>
          <p:cNvSpPr>
            <a:spLocks noEditPoints="1"/>
          </p:cNvSpPr>
          <p:nvPr/>
        </p:nvSpPr>
        <p:spPr bwMode="auto">
          <a:xfrm>
            <a:off x="464185" y="4379343"/>
            <a:ext cx="135890" cy="135890"/>
          </a:xfrm>
          <a:custGeom>
            <a:avLst/>
            <a:gdLst>
              <a:gd name="T0" fmla="*/ 480 w 960"/>
              <a:gd name="T1" fmla="*/ 0 h 960"/>
              <a:gd name="T2" fmla="*/ 0 w 960"/>
              <a:gd name="T3" fmla="*/ 480 h 960"/>
              <a:gd name="T4" fmla="*/ 480 w 960"/>
              <a:gd name="T5" fmla="*/ 960 h 960"/>
              <a:gd name="T6" fmla="*/ 960 w 960"/>
              <a:gd name="T7" fmla="*/ 480 h 960"/>
              <a:gd name="T8" fmla="*/ 480 w 960"/>
              <a:gd name="T9" fmla="*/ 0 h 960"/>
              <a:gd name="T10" fmla="*/ 626 w 960"/>
              <a:gd name="T11" fmla="*/ 513 h 960"/>
              <a:gd name="T12" fmla="*/ 619 w 960"/>
              <a:gd name="T13" fmla="*/ 519 h 960"/>
              <a:gd name="T14" fmla="*/ 439 w 960"/>
              <a:gd name="T15" fmla="*/ 699 h 960"/>
              <a:gd name="T16" fmla="*/ 407 w 960"/>
              <a:gd name="T17" fmla="*/ 712 h 960"/>
              <a:gd name="T18" fmla="*/ 375 w 960"/>
              <a:gd name="T19" fmla="*/ 699 h 960"/>
              <a:gd name="T20" fmla="*/ 375 w 960"/>
              <a:gd name="T21" fmla="*/ 635 h 960"/>
              <a:gd name="T22" fmla="*/ 530 w 960"/>
              <a:gd name="T23" fmla="*/ 480 h 960"/>
              <a:gd name="T24" fmla="*/ 376 w 960"/>
              <a:gd name="T25" fmla="*/ 326 h 960"/>
              <a:gd name="T26" fmla="*/ 376 w 960"/>
              <a:gd name="T27" fmla="*/ 262 h 960"/>
              <a:gd name="T28" fmla="*/ 439 w 960"/>
              <a:gd name="T29" fmla="*/ 262 h 960"/>
              <a:gd name="T30" fmla="*/ 619 w 960"/>
              <a:gd name="T31" fmla="*/ 442 h 960"/>
              <a:gd name="T32" fmla="*/ 626 w 960"/>
              <a:gd name="T33" fmla="*/ 448 h 960"/>
              <a:gd name="T34" fmla="*/ 639 w 960"/>
              <a:gd name="T35" fmla="*/ 480 h 960"/>
              <a:gd name="T36" fmla="*/ 626 w 960"/>
              <a:gd name="T37" fmla="*/ 513 h 960"/>
              <a:gd name="T38" fmla="*/ 626 w 960"/>
              <a:gd name="T39" fmla="*/ 513 h 960"/>
              <a:gd name="T40" fmla="*/ 626 w 960"/>
              <a:gd name="T41" fmla="*/ 513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0" h="960">
                <a:moveTo>
                  <a:pt x="480" y="0"/>
                </a:moveTo>
                <a:cubicBezTo>
                  <a:pt x="215" y="0"/>
                  <a:pt x="0" y="215"/>
                  <a:pt x="0" y="480"/>
                </a:cubicBezTo>
                <a:cubicBezTo>
                  <a:pt x="0" y="745"/>
                  <a:pt x="215" y="960"/>
                  <a:pt x="480" y="960"/>
                </a:cubicBezTo>
                <a:cubicBezTo>
                  <a:pt x="745" y="960"/>
                  <a:pt x="960" y="745"/>
                  <a:pt x="960" y="480"/>
                </a:cubicBezTo>
                <a:cubicBezTo>
                  <a:pt x="960" y="215"/>
                  <a:pt x="745" y="0"/>
                  <a:pt x="480" y="0"/>
                </a:cubicBezTo>
                <a:close/>
                <a:moveTo>
                  <a:pt x="626" y="513"/>
                </a:moveTo>
                <a:cubicBezTo>
                  <a:pt x="624" y="515"/>
                  <a:pt x="621" y="517"/>
                  <a:pt x="619" y="519"/>
                </a:cubicBezTo>
                <a:cubicBezTo>
                  <a:pt x="439" y="699"/>
                  <a:pt x="439" y="699"/>
                  <a:pt x="439" y="699"/>
                </a:cubicBezTo>
                <a:cubicBezTo>
                  <a:pt x="430" y="707"/>
                  <a:pt x="418" y="712"/>
                  <a:pt x="407" y="712"/>
                </a:cubicBezTo>
                <a:cubicBezTo>
                  <a:pt x="395" y="712"/>
                  <a:pt x="384" y="707"/>
                  <a:pt x="375" y="699"/>
                </a:cubicBezTo>
                <a:cubicBezTo>
                  <a:pt x="358" y="681"/>
                  <a:pt x="358" y="653"/>
                  <a:pt x="375" y="635"/>
                </a:cubicBezTo>
                <a:cubicBezTo>
                  <a:pt x="530" y="480"/>
                  <a:pt x="530" y="480"/>
                  <a:pt x="530" y="480"/>
                </a:cubicBezTo>
                <a:cubicBezTo>
                  <a:pt x="376" y="326"/>
                  <a:pt x="376" y="326"/>
                  <a:pt x="376" y="326"/>
                </a:cubicBezTo>
                <a:cubicBezTo>
                  <a:pt x="358" y="308"/>
                  <a:pt x="358" y="280"/>
                  <a:pt x="376" y="262"/>
                </a:cubicBezTo>
                <a:cubicBezTo>
                  <a:pt x="393" y="245"/>
                  <a:pt x="422" y="245"/>
                  <a:pt x="439" y="262"/>
                </a:cubicBezTo>
                <a:cubicBezTo>
                  <a:pt x="619" y="442"/>
                  <a:pt x="619" y="442"/>
                  <a:pt x="619" y="442"/>
                </a:cubicBezTo>
                <a:cubicBezTo>
                  <a:pt x="621" y="443"/>
                  <a:pt x="624" y="445"/>
                  <a:pt x="626" y="448"/>
                </a:cubicBezTo>
                <a:cubicBezTo>
                  <a:pt x="635" y="457"/>
                  <a:pt x="640" y="468"/>
                  <a:pt x="639" y="480"/>
                </a:cubicBezTo>
                <a:cubicBezTo>
                  <a:pt x="640" y="492"/>
                  <a:pt x="635" y="504"/>
                  <a:pt x="626" y="513"/>
                </a:cubicBezTo>
                <a:close/>
                <a:moveTo>
                  <a:pt x="626" y="513"/>
                </a:moveTo>
                <a:cubicBezTo>
                  <a:pt x="626" y="513"/>
                  <a:pt x="626" y="513"/>
                  <a:pt x="626" y="51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89" name="TextBox 88">
            <a:extLst>
              <a:ext uri="{FF2B5EF4-FFF2-40B4-BE49-F238E27FC236}">
                <a16:creationId xmlns:a16="http://schemas.microsoft.com/office/drawing/2014/main" id="{17C0C8FF-4DE5-06E3-8DA9-D538CF1A9856}"/>
              </a:ext>
            </a:extLst>
          </p:cNvPr>
          <p:cNvSpPr txBox="1"/>
          <p:nvPr/>
        </p:nvSpPr>
        <p:spPr>
          <a:xfrm>
            <a:off x="2472191" y="3530618"/>
            <a:ext cx="1198956" cy="692497"/>
          </a:xfrm>
          <a:prstGeom prst="rect">
            <a:avLst/>
          </a:prstGeom>
          <a:noFill/>
        </p:spPr>
        <p:txBody>
          <a:bodyPr wrap="square" lIns="0" tIns="0" rIns="0" bIns="0" rtlCol="0">
            <a:spAutoFit/>
          </a:bodyPr>
          <a:lstStyle>
            <a:defPPr>
              <a:defRPr lang="en-US"/>
            </a:defPPr>
            <a:lvl1pPr>
              <a:defRPr sz="1000">
                <a:latin typeface="Segoe UI" panose="020B0502040204020203" pitchFamily="34" charset="0"/>
                <a:cs typeface="Segoe UI" panose="020B0502040204020203" pitchFamily="34" charset="0"/>
              </a:defRPr>
            </a:lvl1pPr>
          </a:lstStyle>
          <a:p>
            <a:pPr>
              <a:buClr>
                <a:schemeClr val="bg1"/>
              </a:buClr>
            </a:pPr>
            <a:r>
              <a:rPr lang="en-US" sz="900" b="1" dirty="0">
                <a:solidFill>
                  <a:schemeClr val="bg1"/>
                </a:solidFill>
              </a:rPr>
              <a:t>Educates</a:t>
            </a:r>
            <a:r>
              <a:rPr lang="en-US" sz="900" dirty="0">
                <a:solidFill>
                  <a:schemeClr val="bg1"/>
                </a:solidFill>
              </a:rPr>
              <a:t> members of Congress on issues important to our industry and your company. </a:t>
            </a:r>
          </a:p>
        </p:txBody>
      </p:sp>
      <p:sp>
        <p:nvSpPr>
          <p:cNvPr id="95" name="Freeform 5">
            <a:extLst>
              <a:ext uri="{FF2B5EF4-FFF2-40B4-BE49-F238E27FC236}">
                <a16:creationId xmlns:a16="http://schemas.microsoft.com/office/drawing/2014/main" id="{5A01FDCE-60FA-C69F-52C5-CA6A1CF82157}"/>
              </a:ext>
            </a:extLst>
          </p:cNvPr>
          <p:cNvSpPr>
            <a:spLocks noEditPoints="1"/>
          </p:cNvSpPr>
          <p:nvPr/>
        </p:nvSpPr>
        <p:spPr bwMode="auto">
          <a:xfrm>
            <a:off x="2233431" y="3530618"/>
            <a:ext cx="135890" cy="135890"/>
          </a:xfrm>
          <a:custGeom>
            <a:avLst/>
            <a:gdLst>
              <a:gd name="T0" fmla="*/ 480 w 960"/>
              <a:gd name="T1" fmla="*/ 0 h 960"/>
              <a:gd name="T2" fmla="*/ 0 w 960"/>
              <a:gd name="T3" fmla="*/ 480 h 960"/>
              <a:gd name="T4" fmla="*/ 480 w 960"/>
              <a:gd name="T5" fmla="*/ 960 h 960"/>
              <a:gd name="T6" fmla="*/ 960 w 960"/>
              <a:gd name="T7" fmla="*/ 480 h 960"/>
              <a:gd name="T8" fmla="*/ 480 w 960"/>
              <a:gd name="T9" fmla="*/ 0 h 960"/>
              <a:gd name="T10" fmla="*/ 626 w 960"/>
              <a:gd name="T11" fmla="*/ 513 h 960"/>
              <a:gd name="T12" fmla="*/ 619 w 960"/>
              <a:gd name="T13" fmla="*/ 519 h 960"/>
              <a:gd name="T14" fmla="*/ 439 w 960"/>
              <a:gd name="T15" fmla="*/ 699 h 960"/>
              <a:gd name="T16" fmla="*/ 407 w 960"/>
              <a:gd name="T17" fmla="*/ 712 h 960"/>
              <a:gd name="T18" fmla="*/ 375 w 960"/>
              <a:gd name="T19" fmla="*/ 699 h 960"/>
              <a:gd name="T20" fmla="*/ 375 w 960"/>
              <a:gd name="T21" fmla="*/ 635 h 960"/>
              <a:gd name="T22" fmla="*/ 530 w 960"/>
              <a:gd name="T23" fmla="*/ 480 h 960"/>
              <a:gd name="T24" fmla="*/ 376 w 960"/>
              <a:gd name="T25" fmla="*/ 326 h 960"/>
              <a:gd name="T26" fmla="*/ 376 w 960"/>
              <a:gd name="T27" fmla="*/ 262 h 960"/>
              <a:gd name="T28" fmla="*/ 439 w 960"/>
              <a:gd name="T29" fmla="*/ 262 h 960"/>
              <a:gd name="T30" fmla="*/ 619 w 960"/>
              <a:gd name="T31" fmla="*/ 442 h 960"/>
              <a:gd name="T32" fmla="*/ 626 w 960"/>
              <a:gd name="T33" fmla="*/ 448 h 960"/>
              <a:gd name="T34" fmla="*/ 639 w 960"/>
              <a:gd name="T35" fmla="*/ 480 h 960"/>
              <a:gd name="T36" fmla="*/ 626 w 960"/>
              <a:gd name="T37" fmla="*/ 513 h 960"/>
              <a:gd name="T38" fmla="*/ 626 w 960"/>
              <a:gd name="T39" fmla="*/ 513 h 960"/>
              <a:gd name="T40" fmla="*/ 626 w 960"/>
              <a:gd name="T41" fmla="*/ 513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0" h="960">
                <a:moveTo>
                  <a:pt x="480" y="0"/>
                </a:moveTo>
                <a:cubicBezTo>
                  <a:pt x="215" y="0"/>
                  <a:pt x="0" y="215"/>
                  <a:pt x="0" y="480"/>
                </a:cubicBezTo>
                <a:cubicBezTo>
                  <a:pt x="0" y="745"/>
                  <a:pt x="215" y="960"/>
                  <a:pt x="480" y="960"/>
                </a:cubicBezTo>
                <a:cubicBezTo>
                  <a:pt x="745" y="960"/>
                  <a:pt x="960" y="745"/>
                  <a:pt x="960" y="480"/>
                </a:cubicBezTo>
                <a:cubicBezTo>
                  <a:pt x="960" y="215"/>
                  <a:pt x="745" y="0"/>
                  <a:pt x="480" y="0"/>
                </a:cubicBezTo>
                <a:close/>
                <a:moveTo>
                  <a:pt x="626" y="513"/>
                </a:moveTo>
                <a:cubicBezTo>
                  <a:pt x="624" y="515"/>
                  <a:pt x="621" y="517"/>
                  <a:pt x="619" y="519"/>
                </a:cubicBezTo>
                <a:cubicBezTo>
                  <a:pt x="439" y="699"/>
                  <a:pt x="439" y="699"/>
                  <a:pt x="439" y="699"/>
                </a:cubicBezTo>
                <a:cubicBezTo>
                  <a:pt x="430" y="707"/>
                  <a:pt x="418" y="712"/>
                  <a:pt x="407" y="712"/>
                </a:cubicBezTo>
                <a:cubicBezTo>
                  <a:pt x="395" y="712"/>
                  <a:pt x="384" y="707"/>
                  <a:pt x="375" y="699"/>
                </a:cubicBezTo>
                <a:cubicBezTo>
                  <a:pt x="358" y="681"/>
                  <a:pt x="358" y="653"/>
                  <a:pt x="375" y="635"/>
                </a:cubicBezTo>
                <a:cubicBezTo>
                  <a:pt x="530" y="480"/>
                  <a:pt x="530" y="480"/>
                  <a:pt x="530" y="480"/>
                </a:cubicBezTo>
                <a:cubicBezTo>
                  <a:pt x="376" y="326"/>
                  <a:pt x="376" y="326"/>
                  <a:pt x="376" y="326"/>
                </a:cubicBezTo>
                <a:cubicBezTo>
                  <a:pt x="358" y="308"/>
                  <a:pt x="358" y="280"/>
                  <a:pt x="376" y="262"/>
                </a:cubicBezTo>
                <a:cubicBezTo>
                  <a:pt x="393" y="245"/>
                  <a:pt x="422" y="245"/>
                  <a:pt x="439" y="262"/>
                </a:cubicBezTo>
                <a:cubicBezTo>
                  <a:pt x="619" y="442"/>
                  <a:pt x="619" y="442"/>
                  <a:pt x="619" y="442"/>
                </a:cubicBezTo>
                <a:cubicBezTo>
                  <a:pt x="621" y="443"/>
                  <a:pt x="624" y="445"/>
                  <a:pt x="626" y="448"/>
                </a:cubicBezTo>
                <a:cubicBezTo>
                  <a:pt x="635" y="457"/>
                  <a:pt x="640" y="468"/>
                  <a:pt x="639" y="480"/>
                </a:cubicBezTo>
                <a:cubicBezTo>
                  <a:pt x="640" y="492"/>
                  <a:pt x="635" y="504"/>
                  <a:pt x="626" y="513"/>
                </a:cubicBezTo>
                <a:close/>
                <a:moveTo>
                  <a:pt x="626" y="513"/>
                </a:moveTo>
                <a:cubicBezTo>
                  <a:pt x="626" y="513"/>
                  <a:pt x="626" y="513"/>
                  <a:pt x="626" y="51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90" name="TextBox 89">
            <a:extLst>
              <a:ext uri="{FF2B5EF4-FFF2-40B4-BE49-F238E27FC236}">
                <a16:creationId xmlns:a16="http://schemas.microsoft.com/office/drawing/2014/main" id="{BF0F779B-CF1C-87DA-A60B-CAD865EC1F6F}"/>
              </a:ext>
            </a:extLst>
          </p:cNvPr>
          <p:cNvSpPr txBox="1"/>
          <p:nvPr/>
        </p:nvSpPr>
        <p:spPr>
          <a:xfrm>
            <a:off x="2472191" y="4379343"/>
            <a:ext cx="1147309" cy="553998"/>
          </a:xfrm>
          <a:prstGeom prst="rect">
            <a:avLst/>
          </a:prstGeom>
          <a:noFill/>
        </p:spPr>
        <p:txBody>
          <a:bodyPr wrap="square" lIns="0" tIns="0" rIns="0" bIns="0" rtlCol="0">
            <a:spAutoFit/>
          </a:bodyPr>
          <a:lstStyle>
            <a:defPPr>
              <a:defRPr lang="en-US"/>
            </a:defPPr>
            <a:lvl1pPr>
              <a:defRPr sz="1000">
                <a:latin typeface="Segoe UI" panose="020B0502040204020203" pitchFamily="34" charset="0"/>
                <a:cs typeface="Segoe UI" panose="020B0502040204020203" pitchFamily="34" charset="0"/>
              </a:defRPr>
            </a:lvl1pPr>
          </a:lstStyle>
          <a:p>
            <a:pPr>
              <a:buClr>
                <a:schemeClr val="bg1"/>
              </a:buClr>
            </a:pPr>
            <a:r>
              <a:rPr lang="en-US" sz="900" b="1" dirty="0">
                <a:solidFill>
                  <a:schemeClr val="bg1"/>
                </a:solidFill>
              </a:rPr>
              <a:t>Amplifies</a:t>
            </a:r>
            <a:r>
              <a:rPr lang="en-US" sz="900" dirty="0">
                <a:solidFill>
                  <a:schemeClr val="bg1"/>
                </a:solidFill>
              </a:rPr>
              <a:t> the political impact of all of our broader advocacy efforts. </a:t>
            </a:r>
          </a:p>
        </p:txBody>
      </p:sp>
      <p:sp>
        <p:nvSpPr>
          <p:cNvPr id="97" name="Freeform 5">
            <a:extLst>
              <a:ext uri="{FF2B5EF4-FFF2-40B4-BE49-F238E27FC236}">
                <a16:creationId xmlns:a16="http://schemas.microsoft.com/office/drawing/2014/main" id="{F5FA9299-C8BB-9310-5AC9-5A1D3595BB81}"/>
              </a:ext>
            </a:extLst>
          </p:cNvPr>
          <p:cNvSpPr>
            <a:spLocks noEditPoints="1"/>
          </p:cNvSpPr>
          <p:nvPr/>
        </p:nvSpPr>
        <p:spPr bwMode="auto">
          <a:xfrm>
            <a:off x="2233431" y="4379343"/>
            <a:ext cx="135890" cy="135890"/>
          </a:xfrm>
          <a:custGeom>
            <a:avLst/>
            <a:gdLst>
              <a:gd name="T0" fmla="*/ 480 w 960"/>
              <a:gd name="T1" fmla="*/ 0 h 960"/>
              <a:gd name="T2" fmla="*/ 0 w 960"/>
              <a:gd name="T3" fmla="*/ 480 h 960"/>
              <a:gd name="T4" fmla="*/ 480 w 960"/>
              <a:gd name="T5" fmla="*/ 960 h 960"/>
              <a:gd name="T6" fmla="*/ 960 w 960"/>
              <a:gd name="T7" fmla="*/ 480 h 960"/>
              <a:gd name="T8" fmla="*/ 480 w 960"/>
              <a:gd name="T9" fmla="*/ 0 h 960"/>
              <a:gd name="T10" fmla="*/ 626 w 960"/>
              <a:gd name="T11" fmla="*/ 513 h 960"/>
              <a:gd name="T12" fmla="*/ 619 w 960"/>
              <a:gd name="T13" fmla="*/ 519 h 960"/>
              <a:gd name="T14" fmla="*/ 439 w 960"/>
              <a:gd name="T15" fmla="*/ 699 h 960"/>
              <a:gd name="T16" fmla="*/ 407 w 960"/>
              <a:gd name="T17" fmla="*/ 712 h 960"/>
              <a:gd name="T18" fmla="*/ 375 w 960"/>
              <a:gd name="T19" fmla="*/ 699 h 960"/>
              <a:gd name="T20" fmla="*/ 375 w 960"/>
              <a:gd name="T21" fmla="*/ 635 h 960"/>
              <a:gd name="T22" fmla="*/ 530 w 960"/>
              <a:gd name="T23" fmla="*/ 480 h 960"/>
              <a:gd name="T24" fmla="*/ 376 w 960"/>
              <a:gd name="T25" fmla="*/ 326 h 960"/>
              <a:gd name="T26" fmla="*/ 376 w 960"/>
              <a:gd name="T27" fmla="*/ 262 h 960"/>
              <a:gd name="T28" fmla="*/ 439 w 960"/>
              <a:gd name="T29" fmla="*/ 262 h 960"/>
              <a:gd name="T30" fmla="*/ 619 w 960"/>
              <a:gd name="T31" fmla="*/ 442 h 960"/>
              <a:gd name="T32" fmla="*/ 626 w 960"/>
              <a:gd name="T33" fmla="*/ 448 h 960"/>
              <a:gd name="T34" fmla="*/ 639 w 960"/>
              <a:gd name="T35" fmla="*/ 480 h 960"/>
              <a:gd name="T36" fmla="*/ 626 w 960"/>
              <a:gd name="T37" fmla="*/ 513 h 960"/>
              <a:gd name="T38" fmla="*/ 626 w 960"/>
              <a:gd name="T39" fmla="*/ 513 h 960"/>
              <a:gd name="T40" fmla="*/ 626 w 960"/>
              <a:gd name="T41" fmla="*/ 513 h 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60" h="960">
                <a:moveTo>
                  <a:pt x="480" y="0"/>
                </a:moveTo>
                <a:cubicBezTo>
                  <a:pt x="215" y="0"/>
                  <a:pt x="0" y="215"/>
                  <a:pt x="0" y="480"/>
                </a:cubicBezTo>
                <a:cubicBezTo>
                  <a:pt x="0" y="745"/>
                  <a:pt x="215" y="960"/>
                  <a:pt x="480" y="960"/>
                </a:cubicBezTo>
                <a:cubicBezTo>
                  <a:pt x="745" y="960"/>
                  <a:pt x="960" y="745"/>
                  <a:pt x="960" y="480"/>
                </a:cubicBezTo>
                <a:cubicBezTo>
                  <a:pt x="960" y="215"/>
                  <a:pt x="745" y="0"/>
                  <a:pt x="480" y="0"/>
                </a:cubicBezTo>
                <a:close/>
                <a:moveTo>
                  <a:pt x="626" y="513"/>
                </a:moveTo>
                <a:cubicBezTo>
                  <a:pt x="624" y="515"/>
                  <a:pt x="621" y="517"/>
                  <a:pt x="619" y="519"/>
                </a:cubicBezTo>
                <a:cubicBezTo>
                  <a:pt x="439" y="699"/>
                  <a:pt x="439" y="699"/>
                  <a:pt x="439" y="699"/>
                </a:cubicBezTo>
                <a:cubicBezTo>
                  <a:pt x="430" y="707"/>
                  <a:pt x="418" y="712"/>
                  <a:pt x="407" y="712"/>
                </a:cubicBezTo>
                <a:cubicBezTo>
                  <a:pt x="395" y="712"/>
                  <a:pt x="384" y="707"/>
                  <a:pt x="375" y="699"/>
                </a:cubicBezTo>
                <a:cubicBezTo>
                  <a:pt x="358" y="681"/>
                  <a:pt x="358" y="653"/>
                  <a:pt x="375" y="635"/>
                </a:cubicBezTo>
                <a:cubicBezTo>
                  <a:pt x="530" y="480"/>
                  <a:pt x="530" y="480"/>
                  <a:pt x="530" y="480"/>
                </a:cubicBezTo>
                <a:cubicBezTo>
                  <a:pt x="376" y="326"/>
                  <a:pt x="376" y="326"/>
                  <a:pt x="376" y="326"/>
                </a:cubicBezTo>
                <a:cubicBezTo>
                  <a:pt x="358" y="308"/>
                  <a:pt x="358" y="280"/>
                  <a:pt x="376" y="262"/>
                </a:cubicBezTo>
                <a:cubicBezTo>
                  <a:pt x="393" y="245"/>
                  <a:pt x="422" y="245"/>
                  <a:pt x="439" y="262"/>
                </a:cubicBezTo>
                <a:cubicBezTo>
                  <a:pt x="619" y="442"/>
                  <a:pt x="619" y="442"/>
                  <a:pt x="619" y="442"/>
                </a:cubicBezTo>
                <a:cubicBezTo>
                  <a:pt x="621" y="443"/>
                  <a:pt x="624" y="445"/>
                  <a:pt x="626" y="448"/>
                </a:cubicBezTo>
                <a:cubicBezTo>
                  <a:pt x="635" y="457"/>
                  <a:pt x="640" y="468"/>
                  <a:pt x="639" y="480"/>
                </a:cubicBezTo>
                <a:cubicBezTo>
                  <a:pt x="640" y="492"/>
                  <a:pt x="635" y="504"/>
                  <a:pt x="626" y="513"/>
                </a:cubicBezTo>
                <a:close/>
                <a:moveTo>
                  <a:pt x="626" y="513"/>
                </a:moveTo>
                <a:cubicBezTo>
                  <a:pt x="626" y="513"/>
                  <a:pt x="626" y="513"/>
                  <a:pt x="626" y="513"/>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cxnSp>
        <p:nvCxnSpPr>
          <p:cNvPr id="100" name="Straight Connector 99">
            <a:extLst>
              <a:ext uri="{FF2B5EF4-FFF2-40B4-BE49-F238E27FC236}">
                <a16:creationId xmlns:a16="http://schemas.microsoft.com/office/drawing/2014/main" id="{5B6E2FE0-2BFA-798A-9B20-D79CC2F28988}"/>
              </a:ext>
            </a:extLst>
          </p:cNvPr>
          <p:cNvCxnSpPr>
            <a:cxnSpLocks/>
          </p:cNvCxnSpPr>
          <p:nvPr/>
        </p:nvCxnSpPr>
        <p:spPr>
          <a:xfrm>
            <a:off x="265689" y="2886846"/>
            <a:ext cx="6353551"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E1A1C54E-74FA-ECB0-F3D9-8868C4633AA3}"/>
              </a:ext>
            </a:extLst>
          </p:cNvPr>
          <p:cNvCxnSpPr>
            <a:cxnSpLocks/>
          </p:cNvCxnSpPr>
          <p:nvPr/>
        </p:nvCxnSpPr>
        <p:spPr>
          <a:xfrm>
            <a:off x="464184" y="4301229"/>
            <a:ext cx="3259170" cy="0"/>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8" name="Rectangle 107">
            <a:extLst>
              <a:ext uri="{FF2B5EF4-FFF2-40B4-BE49-F238E27FC236}">
                <a16:creationId xmlns:a16="http://schemas.microsoft.com/office/drawing/2014/main" id="{9AAD1C42-9842-A0DB-575F-AFDCACD11927}"/>
              </a:ext>
            </a:extLst>
          </p:cNvPr>
          <p:cNvSpPr/>
          <p:nvPr/>
        </p:nvSpPr>
        <p:spPr>
          <a:xfrm>
            <a:off x="3913158" y="6934201"/>
            <a:ext cx="2694016" cy="45719"/>
          </a:xfrm>
          <a:prstGeom prst="rect">
            <a:avLst/>
          </a:prstGeom>
          <a:solidFill>
            <a:srgbClr val="067D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7" name="TextBox 76">
            <a:extLst>
              <a:ext uri="{FF2B5EF4-FFF2-40B4-BE49-F238E27FC236}">
                <a16:creationId xmlns:a16="http://schemas.microsoft.com/office/drawing/2014/main" id="{18E15950-08F4-8BAC-8FAC-A6CD1CC7156E}"/>
              </a:ext>
            </a:extLst>
          </p:cNvPr>
          <p:cNvSpPr txBox="1"/>
          <p:nvPr/>
        </p:nvSpPr>
        <p:spPr>
          <a:xfrm>
            <a:off x="464184" y="5202382"/>
            <a:ext cx="3272400" cy="184666"/>
          </a:xfrm>
          <a:prstGeom prst="rect">
            <a:avLst/>
          </a:prstGeom>
          <a:noFill/>
        </p:spPr>
        <p:txBody>
          <a:bodyPr wrap="square" lIns="0" tIns="0" rIns="0" bIns="0" rtlCol="0">
            <a:spAutoFit/>
          </a:bodyPr>
          <a:lstStyle>
            <a:defPPr>
              <a:defRPr lang="en-US"/>
            </a:defPPr>
            <a:lvl1pPr>
              <a:defRPr sz="1050" b="1">
                <a:latin typeface="Segoe UI" panose="020B0502040204020203" pitchFamily="34" charset="0"/>
                <a:cs typeface="Segoe UI" panose="020B0502040204020203" pitchFamily="34" charset="0"/>
              </a:defRPr>
            </a:lvl1pPr>
          </a:lstStyle>
          <a:p>
            <a:r>
              <a:rPr lang="en-US" sz="1200" spc="300" dirty="0">
                <a:solidFill>
                  <a:srgbClr val="0D2160"/>
                </a:solidFill>
              </a:rPr>
              <a:t>WHO CAN GIVE?</a:t>
            </a:r>
          </a:p>
        </p:txBody>
      </p:sp>
      <p:sp>
        <p:nvSpPr>
          <p:cNvPr id="78" name="TextBox 77">
            <a:extLst>
              <a:ext uri="{FF2B5EF4-FFF2-40B4-BE49-F238E27FC236}">
                <a16:creationId xmlns:a16="http://schemas.microsoft.com/office/drawing/2014/main" id="{28F37B20-D1D1-69AF-BF76-A7C94CA4C36D}"/>
              </a:ext>
            </a:extLst>
          </p:cNvPr>
          <p:cNvSpPr txBox="1"/>
          <p:nvPr/>
        </p:nvSpPr>
        <p:spPr>
          <a:xfrm>
            <a:off x="451866" y="5626544"/>
            <a:ext cx="3271488" cy="292388"/>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950" dirty="0">
                <a:solidFill>
                  <a:schemeClr val="tx1">
                    <a:lumMod val="65000"/>
                    <a:lumOff val="35000"/>
                  </a:schemeClr>
                </a:solidFill>
              </a:rPr>
              <a:t>HDA and member company employees who have given prior approval may contribute to the PAC.</a:t>
            </a:r>
          </a:p>
        </p:txBody>
      </p:sp>
      <p:sp>
        <p:nvSpPr>
          <p:cNvPr id="79" name="TextBox 78">
            <a:extLst>
              <a:ext uri="{FF2B5EF4-FFF2-40B4-BE49-F238E27FC236}">
                <a16:creationId xmlns:a16="http://schemas.microsoft.com/office/drawing/2014/main" id="{FBC16F50-8295-B6CF-68B4-2BCE6D9EA323}"/>
              </a:ext>
            </a:extLst>
          </p:cNvPr>
          <p:cNvSpPr txBox="1"/>
          <p:nvPr/>
        </p:nvSpPr>
        <p:spPr>
          <a:xfrm>
            <a:off x="451866" y="6038679"/>
            <a:ext cx="3271488" cy="877163"/>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950" dirty="0">
                <a:solidFill>
                  <a:schemeClr val="tx1">
                    <a:lumMod val="65000"/>
                    <a:lumOff val="35000"/>
                  </a:schemeClr>
                </a:solidFill>
              </a:rPr>
              <a:t>Prior approval is a formal permission document </a:t>
            </a:r>
          </a:p>
          <a:p>
            <a:pPr marL="0" indent="0">
              <a:buNone/>
            </a:pPr>
            <a:r>
              <a:rPr lang="en-US" sz="950" dirty="0">
                <a:solidFill>
                  <a:schemeClr val="tx1">
                    <a:lumMod val="65000"/>
                    <a:lumOff val="35000"/>
                  </a:schemeClr>
                </a:solidFill>
              </a:rPr>
              <a:t>that allows HDA to communicate with you about PAC activities with no obligation on your part to contribute. It allows us to speak openly and freely about the work the HDA PAC is doing on behalf of our industry. (You may only grant prior approval to one trade association in any given year.) </a:t>
            </a:r>
          </a:p>
        </p:txBody>
      </p:sp>
      <p:cxnSp>
        <p:nvCxnSpPr>
          <p:cNvPr id="109" name="Straight Connector 108">
            <a:extLst>
              <a:ext uri="{FF2B5EF4-FFF2-40B4-BE49-F238E27FC236}">
                <a16:creationId xmlns:a16="http://schemas.microsoft.com/office/drawing/2014/main" id="{B9C3CC44-7F38-F94A-AAFD-CBBBDD76236B}"/>
              </a:ext>
            </a:extLst>
          </p:cNvPr>
          <p:cNvCxnSpPr>
            <a:cxnSpLocks/>
          </p:cNvCxnSpPr>
          <p:nvPr/>
        </p:nvCxnSpPr>
        <p:spPr>
          <a:xfrm>
            <a:off x="464184" y="5506796"/>
            <a:ext cx="3259170" cy="0"/>
          </a:xfrm>
          <a:prstGeom prst="line">
            <a:avLst/>
          </a:prstGeom>
          <a:ln w="9525">
            <a:solidFill>
              <a:srgbClr val="067DB3"/>
            </a:solidFill>
            <a:prstDash val="solid"/>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07F5A595-C613-2D0D-2D7E-64BB1083019A}"/>
              </a:ext>
            </a:extLst>
          </p:cNvPr>
          <p:cNvCxnSpPr>
            <a:cxnSpLocks/>
          </p:cNvCxnSpPr>
          <p:nvPr/>
        </p:nvCxnSpPr>
        <p:spPr>
          <a:xfrm>
            <a:off x="4151785" y="3829264"/>
            <a:ext cx="2216763" cy="0"/>
          </a:xfrm>
          <a:prstGeom prst="line">
            <a:avLst/>
          </a:prstGeom>
          <a:ln w="9525">
            <a:solidFill>
              <a:srgbClr val="067DB3"/>
            </a:solidFill>
            <a:prstDash val="solid"/>
          </a:ln>
        </p:spPr>
        <p:style>
          <a:lnRef idx="1">
            <a:schemeClr val="accent1"/>
          </a:lnRef>
          <a:fillRef idx="0">
            <a:schemeClr val="accent1"/>
          </a:fillRef>
          <a:effectRef idx="0">
            <a:schemeClr val="accent1"/>
          </a:effectRef>
          <a:fontRef idx="minor">
            <a:schemeClr val="tx1"/>
          </a:fontRef>
        </p:style>
      </p:cxnSp>
      <p:sp>
        <p:nvSpPr>
          <p:cNvPr id="113" name="Isosceles Triangle 112">
            <a:extLst>
              <a:ext uri="{FF2B5EF4-FFF2-40B4-BE49-F238E27FC236}">
                <a16:creationId xmlns:a16="http://schemas.microsoft.com/office/drawing/2014/main" id="{5B43A45E-F27B-3D5E-E12C-A2753EABC627}"/>
              </a:ext>
            </a:extLst>
          </p:cNvPr>
          <p:cNvSpPr/>
          <p:nvPr/>
        </p:nvSpPr>
        <p:spPr>
          <a:xfrm flipH="1" flipV="1">
            <a:off x="6185482" y="3829263"/>
            <a:ext cx="183065" cy="58841"/>
          </a:xfrm>
          <a:prstGeom prst="triangle">
            <a:avLst/>
          </a:prstGeom>
          <a:solidFill>
            <a:srgbClr val="067D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cxnSp>
        <p:nvCxnSpPr>
          <p:cNvPr id="116" name="Straight Connector 115">
            <a:extLst>
              <a:ext uri="{FF2B5EF4-FFF2-40B4-BE49-F238E27FC236}">
                <a16:creationId xmlns:a16="http://schemas.microsoft.com/office/drawing/2014/main" id="{31BDC68F-D785-9410-C790-56FE52E0D008}"/>
              </a:ext>
            </a:extLst>
          </p:cNvPr>
          <p:cNvCxnSpPr>
            <a:cxnSpLocks/>
          </p:cNvCxnSpPr>
          <p:nvPr/>
        </p:nvCxnSpPr>
        <p:spPr>
          <a:xfrm>
            <a:off x="3952718" y="7502629"/>
            <a:ext cx="0" cy="820306"/>
          </a:xfrm>
          <a:prstGeom prst="line">
            <a:avLst/>
          </a:prstGeom>
          <a:ln w="9525">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24" name="Group 123">
            <a:extLst>
              <a:ext uri="{FF2B5EF4-FFF2-40B4-BE49-F238E27FC236}">
                <a16:creationId xmlns:a16="http://schemas.microsoft.com/office/drawing/2014/main" id="{625019F2-0720-DF8D-782D-3B103CBED40B}"/>
              </a:ext>
            </a:extLst>
          </p:cNvPr>
          <p:cNvGrpSpPr/>
          <p:nvPr/>
        </p:nvGrpSpPr>
        <p:grpSpPr>
          <a:xfrm>
            <a:off x="4114198" y="7502629"/>
            <a:ext cx="2402840" cy="830997"/>
            <a:chOff x="3992880" y="7507709"/>
            <a:chExt cx="2402840" cy="830997"/>
          </a:xfrm>
        </p:grpSpPr>
        <p:grpSp>
          <p:nvGrpSpPr>
            <p:cNvPr id="122" name="Group 121">
              <a:extLst>
                <a:ext uri="{FF2B5EF4-FFF2-40B4-BE49-F238E27FC236}">
                  <a16:creationId xmlns:a16="http://schemas.microsoft.com/office/drawing/2014/main" id="{F0AE9E7D-B01D-C067-79F4-F416F03E08C1}"/>
                </a:ext>
              </a:extLst>
            </p:cNvPr>
            <p:cNvGrpSpPr/>
            <p:nvPr/>
          </p:nvGrpSpPr>
          <p:grpSpPr>
            <a:xfrm>
              <a:off x="3992880" y="7507709"/>
              <a:ext cx="2402840" cy="190500"/>
              <a:chOff x="3992880" y="7513765"/>
              <a:chExt cx="2402840" cy="190500"/>
            </a:xfrm>
          </p:grpSpPr>
          <p:sp>
            <p:nvSpPr>
              <p:cNvPr id="86" name="TextBox 85">
                <a:extLst>
                  <a:ext uri="{FF2B5EF4-FFF2-40B4-BE49-F238E27FC236}">
                    <a16:creationId xmlns:a16="http://schemas.microsoft.com/office/drawing/2014/main" id="{BAECA208-5B2E-7DB7-87A3-3AA677D4D400}"/>
                  </a:ext>
                </a:extLst>
              </p:cNvPr>
              <p:cNvSpPr txBox="1"/>
              <p:nvPr/>
            </p:nvSpPr>
            <p:spPr>
              <a:xfrm>
                <a:off x="4305300" y="7539766"/>
                <a:ext cx="2090420" cy="138499"/>
              </a:xfrm>
              <a:prstGeom prst="rect">
                <a:avLst/>
              </a:prstGeom>
              <a:noFill/>
            </p:spPr>
            <p:txBody>
              <a:bodyPr wrap="square" lIns="0" tIns="0" rIns="0" bIns="0" rtlCol="0">
                <a:spAutoFit/>
              </a:bodyPr>
              <a:lstStyle>
                <a:defPPr>
                  <a:defRPr lang="en-US"/>
                </a:defPPr>
                <a:lvl1pPr indent="0">
                  <a:buFont typeface="Arial" panose="020B0604020202020204" pitchFamily="34" charset="0"/>
                  <a:buNone/>
                  <a:defRPr sz="9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b="1" dirty="0">
                    <a:solidFill>
                      <a:srgbClr val="B53034"/>
                    </a:solidFill>
                  </a:rPr>
                  <a:t>Join</a:t>
                </a:r>
                <a:r>
                  <a:rPr lang="en-US" dirty="0"/>
                  <a:t> the HDA PAC today. </a:t>
                </a:r>
              </a:p>
            </p:txBody>
          </p:sp>
          <p:sp>
            <p:nvSpPr>
              <p:cNvPr id="118" name="Oval 117">
                <a:extLst>
                  <a:ext uri="{FF2B5EF4-FFF2-40B4-BE49-F238E27FC236}">
                    <a16:creationId xmlns:a16="http://schemas.microsoft.com/office/drawing/2014/main" id="{4E080877-FA9A-3AD9-DA6A-6005200DC634}"/>
                  </a:ext>
                </a:extLst>
              </p:cNvPr>
              <p:cNvSpPr/>
              <p:nvPr/>
            </p:nvSpPr>
            <p:spPr>
              <a:xfrm>
                <a:off x="3992880" y="7513765"/>
                <a:ext cx="190500" cy="190500"/>
              </a:xfrm>
              <a:prstGeom prst="ellipse">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t>1</a:t>
                </a:r>
                <a:endParaRPr lang="en-ID" sz="800" b="1" dirty="0"/>
              </a:p>
            </p:txBody>
          </p:sp>
        </p:grpSp>
        <p:grpSp>
          <p:nvGrpSpPr>
            <p:cNvPr id="123" name="Group 122">
              <a:extLst>
                <a:ext uri="{FF2B5EF4-FFF2-40B4-BE49-F238E27FC236}">
                  <a16:creationId xmlns:a16="http://schemas.microsoft.com/office/drawing/2014/main" id="{98C1A45D-6689-BA6A-18D1-3B612E76EB49}"/>
                </a:ext>
              </a:extLst>
            </p:cNvPr>
            <p:cNvGrpSpPr/>
            <p:nvPr/>
          </p:nvGrpSpPr>
          <p:grpSpPr>
            <a:xfrm>
              <a:off x="3992880" y="7741459"/>
              <a:ext cx="2402840" cy="276999"/>
              <a:chOff x="3992880" y="7702140"/>
              <a:chExt cx="2402840" cy="276999"/>
            </a:xfrm>
          </p:grpSpPr>
          <p:sp>
            <p:nvSpPr>
              <p:cNvPr id="114" name="TextBox 113">
                <a:extLst>
                  <a:ext uri="{FF2B5EF4-FFF2-40B4-BE49-F238E27FC236}">
                    <a16:creationId xmlns:a16="http://schemas.microsoft.com/office/drawing/2014/main" id="{3417833B-7F22-5C29-A416-AE5E403328CE}"/>
                  </a:ext>
                </a:extLst>
              </p:cNvPr>
              <p:cNvSpPr txBox="1"/>
              <p:nvPr/>
            </p:nvSpPr>
            <p:spPr>
              <a:xfrm>
                <a:off x="4305300" y="7702140"/>
                <a:ext cx="2090420" cy="276999"/>
              </a:xfrm>
              <a:prstGeom prst="rect">
                <a:avLst/>
              </a:prstGeom>
              <a:noFill/>
            </p:spPr>
            <p:txBody>
              <a:bodyPr wrap="square" lIns="0" tIns="0" rIns="0" bIns="0" rtlCol="0">
                <a:spAutoFit/>
              </a:bodyPr>
              <a:lstStyle>
                <a:defPPr>
                  <a:defRPr lang="en-US"/>
                </a:defPPr>
                <a:lvl1pPr indent="0">
                  <a:buFont typeface="Arial" panose="020B0604020202020204" pitchFamily="34" charset="0"/>
                  <a:buNone/>
                  <a:defRPr sz="9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b="1" dirty="0">
                    <a:solidFill>
                      <a:srgbClr val="B53034"/>
                    </a:solidFill>
                  </a:rPr>
                  <a:t>Increase your contribution </a:t>
                </a:r>
                <a:r>
                  <a:rPr lang="en-US" dirty="0"/>
                  <a:t>if you are already a member of the HDA PAC. </a:t>
                </a:r>
              </a:p>
            </p:txBody>
          </p:sp>
          <p:sp>
            <p:nvSpPr>
              <p:cNvPr id="119" name="Oval 118">
                <a:extLst>
                  <a:ext uri="{FF2B5EF4-FFF2-40B4-BE49-F238E27FC236}">
                    <a16:creationId xmlns:a16="http://schemas.microsoft.com/office/drawing/2014/main" id="{8FF7FA88-A259-6259-B4AD-AB0E74930C75}"/>
                  </a:ext>
                </a:extLst>
              </p:cNvPr>
              <p:cNvSpPr/>
              <p:nvPr/>
            </p:nvSpPr>
            <p:spPr>
              <a:xfrm>
                <a:off x="3992880" y="7702140"/>
                <a:ext cx="190500" cy="190500"/>
              </a:xfrm>
              <a:prstGeom prst="ellipse">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t>2</a:t>
                </a:r>
                <a:endParaRPr lang="en-ID" sz="800" b="1" dirty="0"/>
              </a:p>
            </p:txBody>
          </p:sp>
        </p:grpSp>
        <p:grpSp>
          <p:nvGrpSpPr>
            <p:cNvPr id="121" name="Group 120">
              <a:extLst>
                <a:ext uri="{FF2B5EF4-FFF2-40B4-BE49-F238E27FC236}">
                  <a16:creationId xmlns:a16="http://schemas.microsoft.com/office/drawing/2014/main" id="{C843A0AD-0FDE-D7E1-A52A-54DDB9304C11}"/>
                </a:ext>
              </a:extLst>
            </p:cNvPr>
            <p:cNvGrpSpPr/>
            <p:nvPr/>
          </p:nvGrpSpPr>
          <p:grpSpPr>
            <a:xfrm>
              <a:off x="3992880" y="8061707"/>
              <a:ext cx="2402840" cy="276999"/>
              <a:chOff x="3992880" y="8025096"/>
              <a:chExt cx="2402840" cy="276999"/>
            </a:xfrm>
          </p:grpSpPr>
          <p:sp>
            <p:nvSpPr>
              <p:cNvPr id="115" name="TextBox 114">
                <a:extLst>
                  <a:ext uri="{FF2B5EF4-FFF2-40B4-BE49-F238E27FC236}">
                    <a16:creationId xmlns:a16="http://schemas.microsoft.com/office/drawing/2014/main" id="{89175BA8-CA0E-DBBA-2753-B786CB52356D}"/>
                  </a:ext>
                </a:extLst>
              </p:cNvPr>
              <p:cNvSpPr txBox="1"/>
              <p:nvPr/>
            </p:nvSpPr>
            <p:spPr>
              <a:xfrm>
                <a:off x="4305300" y="8025096"/>
                <a:ext cx="2090420" cy="276999"/>
              </a:xfrm>
              <a:prstGeom prst="rect">
                <a:avLst/>
              </a:prstGeom>
              <a:noFill/>
            </p:spPr>
            <p:txBody>
              <a:bodyPr wrap="square" lIns="0" tIns="0" rIns="0" bIns="0" rtlCol="0">
                <a:spAutoFit/>
              </a:bodyPr>
              <a:lstStyle>
                <a:defPPr>
                  <a:defRPr lang="en-US"/>
                </a:defPPr>
                <a:lvl1pPr indent="0">
                  <a:buFont typeface="Arial" panose="020B0604020202020204" pitchFamily="34" charset="0"/>
                  <a:buNone/>
                  <a:defRPr sz="9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b="1" dirty="0">
                    <a:solidFill>
                      <a:srgbClr val="B53034"/>
                    </a:solidFill>
                  </a:rPr>
                  <a:t>Champion </a:t>
                </a:r>
                <a:r>
                  <a:rPr lang="en-US" dirty="0"/>
                  <a:t>the HDA PAC by asking your eligible colleagues to support our efforts. </a:t>
                </a:r>
              </a:p>
            </p:txBody>
          </p:sp>
          <p:sp>
            <p:nvSpPr>
              <p:cNvPr id="120" name="Oval 119">
                <a:extLst>
                  <a:ext uri="{FF2B5EF4-FFF2-40B4-BE49-F238E27FC236}">
                    <a16:creationId xmlns:a16="http://schemas.microsoft.com/office/drawing/2014/main" id="{BC0BD74D-0CC6-8F84-362F-AEA94EE129FF}"/>
                  </a:ext>
                </a:extLst>
              </p:cNvPr>
              <p:cNvSpPr/>
              <p:nvPr/>
            </p:nvSpPr>
            <p:spPr>
              <a:xfrm>
                <a:off x="3992880" y="8025096"/>
                <a:ext cx="190500" cy="190500"/>
              </a:xfrm>
              <a:prstGeom prst="ellipse">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 b="1" dirty="0"/>
                  <a:t>3</a:t>
                </a:r>
                <a:endParaRPr lang="en-ID" sz="800" b="1" dirty="0"/>
              </a:p>
            </p:txBody>
          </p:sp>
        </p:grpSp>
      </p:grpSp>
      <p:pic>
        <p:nvPicPr>
          <p:cNvPr id="130" name="Graphic 129">
            <a:extLst>
              <a:ext uri="{FF2B5EF4-FFF2-40B4-BE49-F238E27FC236}">
                <a16:creationId xmlns:a16="http://schemas.microsoft.com/office/drawing/2014/main" id="{40273734-0C79-9268-14DB-CA1F976512F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22439" y="3105934"/>
            <a:ext cx="238958" cy="238958"/>
          </a:xfrm>
          <a:prstGeom prst="rect">
            <a:avLst/>
          </a:prstGeom>
        </p:spPr>
      </p:pic>
      <p:grpSp>
        <p:nvGrpSpPr>
          <p:cNvPr id="131" name="Group 14">
            <a:extLst>
              <a:ext uri="{FF2B5EF4-FFF2-40B4-BE49-F238E27FC236}">
                <a16:creationId xmlns:a16="http://schemas.microsoft.com/office/drawing/2014/main" id="{51C22CD0-3C4F-0B0B-1178-E6436096507F}"/>
              </a:ext>
            </a:extLst>
          </p:cNvPr>
          <p:cNvGrpSpPr>
            <a:grpSpLocks noChangeAspect="1"/>
          </p:cNvGrpSpPr>
          <p:nvPr/>
        </p:nvGrpSpPr>
        <p:grpSpPr bwMode="auto">
          <a:xfrm>
            <a:off x="4114199" y="3331712"/>
            <a:ext cx="393032" cy="392547"/>
            <a:chOff x="1258" y="0"/>
            <a:chExt cx="3246" cy="3242"/>
          </a:xfrm>
          <a:solidFill>
            <a:srgbClr val="067DB3"/>
          </a:solidFill>
        </p:grpSpPr>
        <p:sp>
          <p:nvSpPr>
            <p:cNvPr id="132" name="Freeform 15">
              <a:extLst>
                <a:ext uri="{FF2B5EF4-FFF2-40B4-BE49-F238E27FC236}">
                  <a16:creationId xmlns:a16="http://schemas.microsoft.com/office/drawing/2014/main" id="{090AAAB9-D4C7-D6A5-1D67-66409B0183A4}"/>
                </a:ext>
              </a:extLst>
            </p:cNvPr>
            <p:cNvSpPr>
              <a:spLocks noEditPoints="1"/>
            </p:cNvSpPr>
            <p:nvPr/>
          </p:nvSpPr>
          <p:spPr bwMode="auto">
            <a:xfrm>
              <a:off x="1729" y="0"/>
              <a:ext cx="2304" cy="3242"/>
            </a:xfrm>
            <a:custGeom>
              <a:avLst/>
              <a:gdLst>
                <a:gd name="T0" fmla="*/ 1207 w 1408"/>
                <a:gd name="T1" fmla="*/ 1373 h 1981"/>
                <a:gd name="T2" fmla="*/ 1141 w 1408"/>
                <a:gd name="T3" fmla="*/ 1543 h 1981"/>
                <a:gd name="T4" fmla="*/ 1224 w 1408"/>
                <a:gd name="T5" fmla="*/ 1662 h 1981"/>
                <a:gd name="T6" fmla="*/ 992 w 1408"/>
                <a:gd name="T7" fmla="*/ 1700 h 1981"/>
                <a:gd name="T8" fmla="*/ 825 w 1408"/>
                <a:gd name="T9" fmla="*/ 1774 h 1981"/>
                <a:gd name="T10" fmla="*/ 800 w 1408"/>
                <a:gd name="T11" fmla="*/ 1917 h 1981"/>
                <a:gd name="T12" fmla="*/ 608 w 1408"/>
                <a:gd name="T13" fmla="*/ 1780 h 1981"/>
                <a:gd name="T14" fmla="*/ 438 w 1408"/>
                <a:gd name="T15" fmla="*/ 1714 h 1981"/>
                <a:gd name="T16" fmla="*/ 319 w 1408"/>
                <a:gd name="T17" fmla="*/ 1797 h 1981"/>
                <a:gd name="T18" fmla="*/ 281 w 1408"/>
                <a:gd name="T19" fmla="*/ 1565 h 1981"/>
                <a:gd name="T20" fmla="*/ 207 w 1408"/>
                <a:gd name="T21" fmla="*/ 1398 h 1981"/>
                <a:gd name="T22" fmla="*/ 64 w 1408"/>
                <a:gd name="T23" fmla="*/ 1373 h 1981"/>
                <a:gd name="T24" fmla="*/ 201 w 1408"/>
                <a:gd name="T25" fmla="*/ 1181 h 1981"/>
                <a:gd name="T26" fmla="*/ 267 w 1408"/>
                <a:gd name="T27" fmla="*/ 1011 h 1981"/>
                <a:gd name="T28" fmla="*/ 184 w 1408"/>
                <a:gd name="T29" fmla="*/ 892 h 1981"/>
                <a:gd name="T30" fmla="*/ 416 w 1408"/>
                <a:gd name="T31" fmla="*/ 854 h 1981"/>
                <a:gd name="T32" fmla="*/ 544 w 1408"/>
                <a:gd name="T33" fmla="*/ 791 h 1981"/>
                <a:gd name="T34" fmla="*/ 320 w 1408"/>
                <a:gd name="T35" fmla="*/ 1277 h 1981"/>
                <a:gd name="T36" fmla="*/ 1088 w 1408"/>
                <a:gd name="T37" fmla="*/ 1277 h 1981"/>
                <a:gd name="T38" fmla="*/ 864 w 1408"/>
                <a:gd name="T39" fmla="*/ 791 h 1981"/>
                <a:gd name="T40" fmla="*/ 992 w 1408"/>
                <a:gd name="T41" fmla="*/ 854 h 1981"/>
                <a:gd name="T42" fmla="*/ 1224 w 1408"/>
                <a:gd name="T43" fmla="*/ 892 h 1981"/>
                <a:gd name="T44" fmla="*/ 1141 w 1408"/>
                <a:gd name="T45" fmla="*/ 1011 h 1981"/>
                <a:gd name="T46" fmla="*/ 1207 w 1408"/>
                <a:gd name="T47" fmla="*/ 1181 h 1981"/>
                <a:gd name="T48" fmla="*/ 1344 w 1408"/>
                <a:gd name="T49" fmla="*/ 1373 h 1981"/>
                <a:gd name="T50" fmla="*/ 384 w 1408"/>
                <a:gd name="T51" fmla="*/ 1277 h 1981"/>
                <a:gd name="T52" fmla="*/ 544 w 1408"/>
                <a:gd name="T53" fmla="*/ 1554 h 1981"/>
                <a:gd name="T54" fmla="*/ 576 w 1408"/>
                <a:gd name="T55" fmla="*/ 96 h 1981"/>
                <a:gd name="T56" fmla="*/ 704 w 1408"/>
                <a:gd name="T57" fmla="*/ 351 h 1981"/>
                <a:gd name="T58" fmla="*/ 832 w 1408"/>
                <a:gd name="T59" fmla="*/ 96 h 1981"/>
                <a:gd name="T60" fmla="*/ 818 w 1408"/>
                <a:gd name="T61" fmla="*/ 528 h 1981"/>
                <a:gd name="T62" fmla="*/ 800 w 1408"/>
                <a:gd name="T63" fmla="*/ 1053 h 1981"/>
                <a:gd name="T64" fmla="*/ 864 w 1408"/>
                <a:gd name="T65" fmla="*/ 1000 h 1981"/>
                <a:gd name="T66" fmla="*/ 864 w 1408"/>
                <a:gd name="T67" fmla="*/ 1554 h 1981"/>
                <a:gd name="T68" fmla="*/ 800 w 1408"/>
                <a:gd name="T69" fmla="*/ 1117 h 1981"/>
                <a:gd name="T70" fmla="*/ 704 w 1408"/>
                <a:gd name="T71" fmla="*/ 1597 h 1981"/>
                <a:gd name="T72" fmla="*/ 608 w 1408"/>
                <a:gd name="T73" fmla="*/ 536 h 1981"/>
                <a:gd name="T74" fmla="*/ 448 w 1408"/>
                <a:gd name="T75" fmla="*/ 317 h 1981"/>
                <a:gd name="T76" fmla="*/ 1315 w 1408"/>
                <a:gd name="T77" fmla="*/ 892 h 1981"/>
                <a:gd name="T78" fmla="*/ 982 w 1408"/>
                <a:gd name="T79" fmla="*/ 773 h 1981"/>
                <a:gd name="T80" fmla="*/ 864 w 1408"/>
                <a:gd name="T81" fmla="*/ 576 h 1981"/>
                <a:gd name="T82" fmla="*/ 811 w 1408"/>
                <a:gd name="T83" fmla="*/ 16 h 1981"/>
                <a:gd name="T84" fmla="*/ 768 w 1408"/>
                <a:gd name="T85" fmla="*/ 262 h 1981"/>
                <a:gd name="T86" fmla="*/ 640 w 1408"/>
                <a:gd name="T87" fmla="*/ 262 h 1981"/>
                <a:gd name="T88" fmla="*/ 597 w 1408"/>
                <a:gd name="T89" fmla="*/ 16 h 1981"/>
                <a:gd name="T90" fmla="*/ 544 w 1408"/>
                <a:gd name="T91" fmla="*/ 576 h 1981"/>
                <a:gd name="T92" fmla="*/ 426 w 1408"/>
                <a:gd name="T93" fmla="*/ 773 h 1981"/>
                <a:gd name="T94" fmla="*/ 93 w 1408"/>
                <a:gd name="T95" fmla="*/ 892 h 1981"/>
                <a:gd name="T96" fmla="*/ 151 w 1408"/>
                <a:gd name="T97" fmla="*/ 1117 h 1981"/>
                <a:gd name="T98" fmla="*/ 0 w 1408"/>
                <a:gd name="T99" fmla="*/ 1437 h 1981"/>
                <a:gd name="T100" fmla="*/ 200 w 1408"/>
                <a:gd name="T101" fmla="*/ 1555 h 1981"/>
                <a:gd name="T102" fmla="*/ 319 w 1408"/>
                <a:gd name="T103" fmla="*/ 1888 h 1981"/>
                <a:gd name="T104" fmla="*/ 544 w 1408"/>
                <a:gd name="T105" fmla="*/ 1830 h 1981"/>
                <a:gd name="T106" fmla="*/ 864 w 1408"/>
                <a:gd name="T107" fmla="*/ 1981 h 1981"/>
                <a:gd name="T108" fmla="*/ 982 w 1408"/>
                <a:gd name="T109" fmla="*/ 1781 h 1981"/>
                <a:gd name="T110" fmla="*/ 1315 w 1408"/>
                <a:gd name="T111" fmla="*/ 1662 h 1981"/>
                <a:gd name="T112" fmla="*/ 1257 w 1408"/>
                <a:gd name="T113" fmla="*/ 1437 h 1981"/>
                <a:gd name="T114" fmla="*/ 1408 w 1408"/>
                <a:gd name="T115" fmla="*/ 1117 h 1981"/>
                <a:gd name="T116" fmla="*/ 1208 w 1408"/>
                <a:gd name="T117" fmla="*/ 999 h 19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08" h="1981">
                  <a:moveTo>
                    <a:pt x="1344" y="1373"/>
                  </a:moveTo>
                  <a:cubicBezTo>
                    <a:pt x="1207" y="1373"/>
                    <a:pt x="1207" y="1373"/>
                    <a:pt x="1207" y="1373"/>
                  </a:cubicBezTo>
                  <a:cubicBezTo>
                    <a:pt x="1201" y="1397"/>
                    <a:pt x="1201" y="1397"/>
                    <a:pt x="1201" y="1397"/>
                  </a:cubicBezTo>
                  <a:cubicBezTo>
                    <a:pt x="1189" y="1449"/>
                    <a:pt x="1168" y="1498"/>
                    <a:pt x="1141" y="1543"/>
                  </a:cubicBezTo>
                  <a:cubicBezTo>
                    <a:pt x="1128" y="1565"/>
                    <a:pt x="1128" y="1565"/>
                    <a:pt x="1128" y="1565"/>
                  </a:cubicBezTo>
                  <a:cubicBezTo>
                    <a:pt x="1224" y="1662"/>
                    <a:pt x="1224" y="1662"/>
                    <a:pt x="1224" y="1662"/>
                  </a:cubicBezTo>
                  <a:cubicBezTo>
                    <a:pt x="1089" y="1797"/>
                    <a:pt x="1089" y="1797"/>
                    <a:pt x="1089" y="1797"/>
                  </a:cubicBezTo>
                  <a:cubicBezTo>
                    <a:pt x="992" y="1700"/>
                    <a:pt x="992" y="1700"/>
                    <a:pt x="992" y="1700"/>
                  </a:cubicBezTo>
                  <a:cubicBezTo>
                    <a:pt x="970" y="1714"/>
                    <a:pt x="970" y="1714"/>
                    <a:pt x="970" y="1714"/>
                  </a:cubicBezTo>
                  <a:cubicBezTo>
                    <a:pt x="925" y="1741"/>
                    <a:pt x="876" y="1762"/>
                    <a:pt x="825" y="1774"/>
                  </a:cubicBezTo>
                  <a:cubicBezTo>
                    <a:pt x="800" y="1780"/>
                    <a:pt x="800" y="1780"/>
                    <a:pt x="800" y="1780"/>
                  </a:cubicBezTo>
                  <a:cubicBezTo>
                    <a:pt x="800" y="1917"/>
                    <a:pt x="800" y="1917"/>
                    <a:pt x="800" y="1917"/>
                  </a:cubicBezTo>
                  <a:cubicBezTo>
                    <a:pt x="608" y="1917"/>
                    <a:pt x="608" y="1917"/>
                    <a:pt x="608" y="1917"/>
                  </a:cubicBezTo>
                  <a:cubicBezTo>
                    <a:pt x="608" y="1780"/>
                    <a:pt x="608" y="1780"/>
                    <a:pt x="608" y="1780"/>
                  </a:cubicBezTo>
                  <a:cubicBezTo>
                    <a:pt x="584" y="1774"/>
                    <a:pt x="584" y="1774"/>
                    <a:pt x="584" y="1774"/>
                  </a:cubicBezTo>
                  <a:cubicBezTo>
                    <a:pt x="532" y="1762"/>
                    <a:pt x="483" y="1741"/>
                    <a:pt x="438" y="1714"/>
                  </a:cubicBezTo>
                  <a:cubicBezTo>
                    <a:pt x="416" y="1701"/>
                    <a:pt x="416" y="1701"/>
                    <a:pt x="416" y="1701"/>
                  </a:cubicBezTo>
                  <a:cubicBezTo>
                    <a:pt x="319" y="1797"/>
                    <a:pt x="319" y="1797"/>
                    <a:pt x="319" y="1797"/>
                  </a:cubicBezTo>
                  <a:cubicBezTo>
                    <a:pt x="184" y="1662"/>
                    <a:pt x="184" y="1662"/>
                    <a:pt x="184" y="1662"/>
                  </a:cubicBezTo>
                  <a:cubicBezTo>
                    <a:pt x="281" y="1565"/>
                    <a:pt x="281" y="1565"/>
                    <a:pt x="281" y="1565"/>
                  </a:cubicBezTo>
                  <a:cubicBezTo>
                    <a:pt x="267" y="1543"/>
                    <a:pt x="267" y="1543"/>
                    <a:pt x="267" y="1543"/>
                  </a:cubicBezTo>
                  <a:cubicBezTo>
                    <a:pt x="240" y="1498"/>
                    <a:pt x="219" y="1449"/>
                    <a:pt x="207" y="1398"/>
                  </a:cubicBezTo>
                  <a:cubicBezTo>
                    <a:pt x="201" y="1373"/>
                    <a:pt x="201" y="1373"/>
                    <a:pt x="201" y="1373"/>
                  </a:cubicBezTo>
                  <a:cubicBezTo>
                    <a:pt x="64" y="1373"/>
                    <a:pt x="64" y="1373"/>
                    <a:pt x="64" y="1373"/>
                  </a:cubicBezTo>
                  <a:cubicBezTo>
                    <a:pt x="64" y="1181"/>
                    <a:pt x="64" y="1181"/>
                    <a:pt x="64" y="1181"/>
                  </a:cubicBezTo>
                  <a:cubicBezTo>
                    <a:pt x="201" y="1181"/>
                    <a:pt x="201" y="1181"/>
                    <a:pt x="201" y="1181"/>
                  </a:cubicBezTo>
                  <a:cubicBezTo>
                    <a:pt x="207" y="1157"/>
                    <a:pt x="207" y="1157"/>
                    <a:pt x="207" y="1157"/>
                  </a:cubicBezTo>
                  <a:cubicBezTo>
                    <a:pt x="219" y="1105"/>
                    <a:pt x="240" y="1056"/>
                    <a:pt x="267" y="1011"/>
                  </a:cubicBezTo>
                  <a:cubicBezTo>
                    <a:pt x="280" y="989"/>
                    <a:pt x="280" y="989"/>
                    <a:pt x="280" y="989"/>
                  </a:cubicBezTo>
                  <a:cubicBezTo>
                    <a:pt x="184" y="892"/>
                    <a:pt x="184" y="892"/>
                    <a:pt x="184" y="892"/>
                  </a:cubicBezTo>
                  <a:cubicBezTo>
                    <a:pt x="319" y="757"/>
                    <a:pt x="319" y="757"/>
                    <a:pt x="319" y="757"/>
                  </a:cubicBezTo>
                  <a:cubicBezTo>
                    <a:pt x="416" y="854"/>
                    <a:pt x="416" y="854"/>
                    <a:pt x="416" y="854"/>
                  </a:cubicBezTo>
                  <a:cubicBezTo>
                    <a:pt x="438" y="840"/>
                    <a:pt x="438" y="840"/>
                    <a:pt x="438" y="840"/>
                  </a:cubicBezTo>
                  <a:cubicBezTo>
                    <a:pt x="471" y="820"/>
                    <a:pt x="507" y="803"/>
                    <a:pt x="544" y="791"/>
                  </a:cubicBezTo>
                  <a:cubicBezTo>
                    <a:pt x="544" y="928"/>
                    <a:pt x="544" y="928"/>
                    <a:pt x="544" y="928"/>
                  </a:cubicBezTo>
                  <a:cubicBezTo>
                    <a:pt x="407" y="991"/>
                    <a:pt x="320" y="1125"/>
                    <a:pt x="320" y="1277"/>
                  </a:cubicBezTo>
                  <a:cubicBezTo>
                    <a:pt x="320" y="1489"/>
                    <a:pt x="492" y="1661"/>
                    <a:pt x="704" y="1661"/>
                  </a:cubicBezTo>
                  <a:cubicBezTo>
                    <a:pt x="916" y="1661"/>
                    <a:pt x="1088" y="1489"/>
                    <a:pt x="1088" y="1277"/>
                  </a:cubicBezTo>
                  <a:cubicBezTo>
                    <a:pt x="1088" y="1125"/>
                    <a:pt x="1001" y="991"/>
                    <a:pt x="864" y="928"/>
                  </a:cubicBezTo>
                  <a:cubicBezTo>
                    <a:pt x="864" y="791"/>
                    <a:pt x="864" y="791"/>
                    <a:pt x="864" y="791"/>
                  </a:cubicBezTo>
                  <a:cubicBezTo>
                    <a:pt x="901" y="803"/>
                    <a:pt x="937" y="820"/>
                    <a:pt x="970" y="840"/>
                  </a:cubicBezTo>
                  <a:cubicBezTo>
                    <a:pt x="992" y="854"/>
                    <a:pt x="992" y="854"/>
                    <a:pt x="992" y="854"/>
                  </a:cubicBezTo>
                  <a:cubicBezTo>
                    <a:pt x="1089" y="757"/>
                    <a:pt x="1089" y="757"/>
                    <a:pt x="1089" y="757"/>
                  </a:cubicBezTo>
                  <a:cubicBezTo>
                    <a:pt x="1224" y="892"/>
                    <a:pt x="1224" y="892"/>
                    <a:pt x="1224" y="892"/>
                  </a:cubicBezTo>
                  <a:cubicBezTo>
                    <a:pt x="1127" y="989"/>
                    <a:pt x="1127" y="989"/>
                    <a:pt x="1127" y="989"/>
                  </a:cubicBezTo>
                  <a:cubicBezTo>
                    <a:pt x="1141" y="1011"/>
                    <a:pt x="1141" y="1011"/>
                    <a:pt x="1141" y="1011"/>
                  </a:cubicBezTo>
                  <a:cubicBezTo>
                    <a:pt x="1168" y="1056"/>
                    <a:pt x="1189" y="1105"/>
                    <a:pt x="1201" y="1157"/>
                  </a:cubicBezTo>
                  <a:cubicBezTo>
                    <a:pt x="1207" y="1181"/>
                    <a:pt x="1207" y="1181"/>
                    <a:pt x="1207" y="1181"/>
                  </a:cubicBezTo>
                  <a:cubicBezTo>
                    <a:pt x="1344" y="1181"/>
                    <a:pt x="1344" y="1181"/>
                    <a:pt x="1344" y="1181"/>
                  </a:cubicBezTo>
                  <a:cubicBezTo>
                    <a:pt x="1344" y="1373"/>
                    <a:pt x="1344" y="1373"/>
                    <a:pt x="1344" y="1373"/>
                  </a:cubicBezTo>
                  <a:close/>
                  <a:moveTo>
                    <a:pt x="544" y="1554"/>
                  </a:moveTo>
                  <a:cubicBezTo>
                    <a:pt x="449" y="1498"/>
                    <a:pt x="384" y="1395"/>
                    <a:pt x="384" y="1277"/>
                  </a:cubicBezTo>
                  <a:cubicBezTo>
                    <a:pt x="384" y="1161"/>
                    <a:pt x="445" y="1056"/>
                    <a:pt x="544" y="1000"/>
                  </a:cubicBezTo>
                  <a:cubicBezTo>
                    <a:pt x="544" y="1554"/>
                    <a:pt x="544" y="1554"/>
                    <a:pt x="544" y="1554"/>
                  </a:cubicBezTo>
                  <a:close/>
                  <a:moveTo>
                    <a:pt x="448" y="317"/>
                  </a:moveTo>
                  <a:cubicBezTo>
                    <a:pt x="448" y="225"/>
                    <a:pt x="498" y="141"/>
                    <a:pt x="576" y="96"/>
                  </a:cubicBezTo>
                  <a:cubicBezTo>
                    <a:pt x="576" y="308"/>
                    <a:pt x="576" y="308"/>
                    <a:pt x="576" y="308"/>
                  </a:cubicBezTo>
                  <a:cubicBezTo>
                    <a:pt x="704" y="351"/>
                    <a:pt x="704" y="351"/>
                    <a:pt x="704" y="351"/>
                  </a:cubicBezTo>
                  <a:cubicBezTo>
                    <a:pt x="832" y="308"/>
                    <a:pt x="832" y="308"/>
                    <a:pt x="832" y="308"/>
                  </a:cubicBezTo>
                  <a:cubicBezTo>
                    <a:pt x="832" y="96"/>
                    <a:pt x="832" y="96"/>
                    <a:pt x="832" y="96"/>
                  </a:cubicBezTo>
                  <a:cubicBezTo>
                    <a:pt x="910" y="141"/>
                    <a:pt x="960" y="225"/>
                    <a:pt x="960" y="317"/>
                  </a:cubicBezTo>
                  <a:cubicBezTo>
                    <a:pt x="960" y="411"/>
                    <a:pt x="911" y="484"/>
                    <a:pt x="818" y="528"/>
                  </a:cubicBezTo>
                  <a:cubicBezTo>
                    <a:pt x="800" y="536"/>
                    <a:pt x="800" y="536"/>
                    <a:pt x="800" y="536"/>
                  </a:cubicBezTo>
                  <a:cubicBezTo>
                    <a:pt x="800" y="1053"/>
                    <a:pt x="800" y="1053"/>
                    <a:pt x="800" y="1053"/>
                  </a:cubicBezTo>
                  <a:cubicBezTo>
                    <a:pt x="864" y="1053"/>
                    <a:pt x="864" y="1053"/>
                    <a:pt x="864" y="1053"/>
                  </a:cubicBezTo>
                  <a:cubicBezTo>
                    <a:pt x="864" y="1000"/>
                    <a:pt x="864" y="1000"/>
                    <a:pt x="864" y="1000"/>
                  </a:cubicBezTo>
                  <a:cubicBezTo>
                    <a:pt x="963" y="1056"/>
                    <a:pt x="1024" y="1160"/>
                    <a:pt x="1024" y="1277"/>
                  </a:cubicBezTo>
                  <a:cubicBezTo>
                    <a:pt x="1024" y="1395"/>
                    <a:pt x="959" y="1498"/>
                    <a:pt x="864" y="1554"/>
                  </a:cubicBezTo>
                  <a:cubicBezTo>
                    <a:pt x="864" y="1117"/>
                    <a:pt x="864" y="1117"/>
                    <a:pt x="864" y="1117"/>
                  </a:cubicBezTo>
                  <a:cubicBezTo>
                    <a:pt x="800" y="1117"/>
                    <a:pt x="800" y="1117"/>
                    <a:pt x="800" y="1117"/>
                  </a:cubicBezTo>
                  <a:cubicBezTo>
                    <a:pt x="800" y="1582"/>
                    <a:pt x="800" y="1582"/>
                    <a:pt x="800" y="1582"/>
                  </a:cubicBezTo>
                  <a:cubicBezTo>
                    <a:pt x="770" y="1592"/>
                    <a:pt x="737" y="1597"/>
                    <a:pt x="704" y="1597"/>
                  </a:cubicBezTo>
                  <a:cubicBezTo>
                    <a:pt x="671" y="1597"/>
                    <a:pt x="638" y="1592"/>
                    <a:pt x="608" y="1582"/>
                  </a:cubicBezTo>
                  <a:cubicBezTo>
                    <a:pt x="608" y="536"/>
                    <a:pt x="608" y="536"/>
                    <a:pt x="608" y="536"/>
                  </a:cubicBezTo>
                  <a:cubicBezTo>
                    <a:pt x="590" y="528"/>
                    <a:pt x="590" y="528"/>
                    <a:pt x="590" y="528"/>
                  </a:cubicBezTo>
                  <a:cubicBezTo>
                    <a:pt x="497" y="484"/>
                    <a:pt x="448" y="411"/>
                    <a:pt x="448" y="317"/>
                  </a:cubicBezTo>
                  <a:close/>
                  <a:moveTo>
                    <a:pt x="1208" y="999"/>
                  </a:moveTo>
                  <a:cubicBezTo>
                    <a:pt x="1315" y="892"/>
                    <a:pt x="1315" y="892"/>
                    <a:pt x="1315" y="892"/>
                  </a:cubicBezTo>
                  <a:cubicBezTo>
                    <a:pt x="1089" y="666"/>
                    <a:pt x="1089" y="666"/>
                    <a:pt x="1089" y="666"/>
                  </a:cubicBezTo>
                  <a:cubicBezTo>
                    <a:pt x="982" y="773"/>
                    <a:pt x="982" y="773"/>
                    <a:pt x="982" y="773"/>
                  </a:cubicBezTo>
                  <a:cubicBezTo>
                    <a:pt x="944" y="752"/>
                    <a:pt x="905" y="736"/>
                    <a:pt x="864" y="724"/>
                  </a:cubicBezTo>
                  <a:cubicBezTo>
                    <a:pt x="864" y="576"/>
                    <a:pt x="864" y="576"/>
                    <a:pt x="864" y="576"/>
                  </a:cubicBezTo>
                  <a:cubicBezTo>
                    <a:pt x="967" y="520"/>
                    <a:pt x="1024" y="429"/>
                    <a:pt x="1024" y="317"/>
                  </a:cubicBezTo>
                  <a:cubicBezTo>
                    <a:pt x="1024" y="182"/>
                    <a:pt x="938" y="61"/>
                    <a:pt x="811" y="16"/>
                  </a:cubicBezTo>
                  <a:cubicBezTo>
                    <a:pt x="768" y="0"/>
                    <a:pt x="768" y="0"/>
                    <a:pt x="768" y="0"/>
                  </a:cubicBezTo>
                  <a:cubicBezTo>
                    <a:pt x="768" y="262"/>
                    <a:pt x="768" y="262"/>
                    <a:pt x="768" y="262"/>
                  </a:cubicBezTo>
                  <a:cubicBezTo>
                    <a:pt x="704" y="283"/>
                    <a:pt x="704" y="283"/>
                    <a:pt x="704" y="283"/>
                  </a:cubicBezTo>
                  <a:cubicBezTo>
                    <a:pt x="640" y="262"/>
                    <a:pt x="640" y="262"/>
                    <a:pt x="640" y="262"/>
                  </a:cubicBezTo>
                  <a:cubicBezTo>
                    <a:pt x="640" y="0"/>
                    <a:pt x="640" y="0"/>
                    <a:pt x="640" y="0"/>
                  </a:cubicBezTo>
                  <a:cubicBezTo>
                    <a:pt x="597" y="16"/>
                    <a:pt x="597" y="16"/>
                    <a:pt x="597" y="16"/>
                  </a:cubicBezTo>
                  <a:cubicBezTo>
                    <a:pt x="470" y="61"/>
                    <a:pt x="384" y="182"/>
                    <a:pt x="384" y="317"/>
                  </a:cubicBezTo>
                  <a:cubicBezTo>
                    <a:pt x="384" y="429"/>
                    <a:pt x="441" y="520"/>
                    <a:pt x="544" y="576"/>
                  </a:cubicBezTo>
                  <a:cubicBezTo>
                    <a:pt x="544" y="724"/>
                    <a:pt x="544" y="724"/>
                    <a:pt x="544" y="724"/>
                  </a:cubicBezTo>
                  <a:cubicBezTo>
                    <a:pt x="503" y="736"/>
                    <a:pt x="464" y="752"/>
                    <a:pt x="426" y="773"/>
                  </a:cubicBezTo>
                  <a:cubicBezTo>
                    <a:pt x="319" y="666"/>
                    <a:pt x="319" y="666"/>
                    <a:pt x="319" y="666"/>
                  </a:cubicBezTo>
                  <a:cubicBezTo>
                    <a:pt x="93" y="892"/>
                    <a:pt x="93" y="892"/>
                    <a:pt x="93" y="892"/>
                  </a:cubicBezTo>
                  <a:cubicBezTo>
                    <a:pt x="200" y="999"/>
                    <a:pt x="200" y="999"/>
                    <a:pt x="200" y="999"/>
                  </a:cubicBezTo>
                  <a:cubicBezTo>
                    <a:pt x="179" y="1037"/>
                    <a:pt x="163" y="1076"/>
                    <a:pt x="151" y="1117"/>
                  </a:cubicBezTo>
                  <a:cubicBezTo>
                    <a:pt x="0" y="1117"/>
                    <a:pt x="0" y="1117"/>
                    <a:pt x="0" y="1117"/>
                  </a:cubicBezTo>
                  <a:cubicBezTo>
                    <a:pt x="0" y="1437"/>
                    <a:pt x="0" y="1437"/>
                    <a:pt x="0" y="1437"/>
                  </a:cubicBezTo>
                  <a:cubicBezTo>
                    <a:pt x="151" y="1437"/>
                    <a:pt x="151" y="1437"/>
                    <a:pt x="151" y="1437"/>
                  </a:cubicBezTo>
                  <a:cubicBezTo>
                    <a:pt x="163" y="1478"/>
                    <a:pt x="179" y="1517"/>
                    <a:pt x="200" y="1555"/>
                  </a:cubicBezTo>
                  <a:cubicBezTo>
                    <a:pt x="93" y="1662"/>
                    <a:pt x="93" y="1662"/>
                    <a:pt x="93" y="1662"/>
                  </a:cubicBezTo>
                  <a:cubicBezTo>
                    <a:pt x="319" y="1888"/>
                    <a:pt x="319" y="1888"/>
                    <a:pt x="319" y="1888"/>
                  </a:cubicBezTo>
                  <a:cubicBezTo>
                    <a:pt x="426" y="1781"/>
                    <a:pt x="426" y="1781"/>
                    <a:pt x="426" y="1781"/>
                  </a:cubicBezTo>
                  <a:cubicBezTo>
                    <a:pt x="464" y="1802"/>
                    <a:pt x="503" y="1818"/>
                    <a:pt x="544" y="1830"/>
                  </a:cubicBezTo>
                  <a:cubicBezTo>
                    <a:pt x="544" y="1981"/>
                    <a:pt x="544" y="1981"/>
                    <a:pt x="544" y="1981"/>
                  </a:cubicBezTo>
                  <a:cubicBezTo>
                    <a:pt x="864" y="1981"/>
                    <a:pt x="864" y="1981"/>
                    <a:pt x="864" y="1981"/>
                  </a:cubicBezTo>
                  <a:cubicBezTo>
                    <a:pt x="864" y="1830"/>
                    <a:pt x="864" y="1830"/>
                    <a:pt x="864" y="1830"/>
                  </a:cubicBezTo>
                  <a:cubicBezTo>
                    <a:pt x="905" y="1818"/>
                    <a:pt x="944" y="1802"/>
                    <a:pt x="982" y="1781"/>
                  </a:cubicBezTo>
                  <a:cubicBezTo>
                    <a:pt x="1089" y="1888"/>
                    <a:pt x="1089" y="1888"/>
                    <a:pt x="1089" y="1888"/>
                  </a:cubicBezTo>
                  <a:cubicBezTo>
                    <a:pt x="1315" y="1662"/>
                    <a:pt x="1315" y="1662"/>
                    <a:pt x="1315" y="1662"/>
                  </a:cubicBezTo>
                  <a:cubicBezTo>
                    <a:pt x="1208" y="1555"/>
                    <a:pt x="1208" y="1555"/>
                    <a:pt x="1208" y="1555"/>
                  </a:cubicBezTo>
                  <a:cubicBezTo>
                    <a:pt x="1229" y="1517"/>
                    <a:pt x="1245" y="1478"/>
                    <a:pt x="1257" y="1437"/>
                  </a:cubicBezTo>
                  <a:cubicBezTo>
                    <a:pt x="1408" y="1437"/>
                    <a:pt x="1408" y="1437"/>
                    <a:pt x="1408" y="1437"/>
                  </a:cubicBezTo>
                  <a:cubicBezTo>
                    <a:pt x="1408" y="1117"/>
                    <a:pt x="1408" y="1117"/>
                    <a:pt x="1408" y="1117"/>
                  </a:cubicBezTo>
                  <a:cubicBezTo>
                    <a:pt x="1257" y="1117"/>
                    <a:pt x="1257" y="1117"/>
                    <a:pt x="1257" y="1117"/>
                  </a:cubicBezTo>
                  <a:cubicBezTo>
                    <a:pt x="1245" y="1076"/>
                    <a:pt x="1229" y="1037"/>
                    <a:pt x="1208" y="99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Freeform 16">
              <a:extLst>
                <a:ext uri="{FF2B5EF4-FFF2-40B4-BE49-F238E27FC236}">
                  <a16:creationId xmlns:a16="http://schemas.microsoft.com/office/drawing/2014/main" id="{CE4D84A0-FE1C-F515-6E09-08110C23CDF2}"/>
                </a:ext>
              </a:extLst>
            </p:cNvPr>
            <p:cNvSpPr>
              <a:spLocks noEditPoints="1"/>
            </p:cNvSpPr>
            <p:nvPr/>
          </p:nvSpPr>
          <p:spPr bwMode="auto">
            <a:xfrm>
              <a:off x="1258" y="414"/>
              <a:ext cx="995" cy="2461"/>
            </a:xfrm>
            <a:custGeom>
              <a:avLst/>
              <a:gdLst>
                <a:gd name="T0" fmla="*/ 96 w 608"/>
                <a:gd name="T1" fmla="*/ 1440 h 1504"/>
                <a:gd name="T2" fmla="*/ 64 w 608"/>
                <a:gd name="T3" fmla="*/ 1408 h 1504"/>
                <a:gd name="T4" fmla="*/ 96 w 608"/>
                <a:gd name="T5" fmla="*/ 1376 h 1504"/>
                <a:gd name="T6" fmla="*/ 128 w 608"/>
                <a:gd name="T7" fmla="*/ 1408 h 1504"/>
                <a:gd name="T8" fmla="*/ 96 w 608"/>
                <a:gd name="T9" fmla="*/ 1440 h 1504"/>
                <a:gd name="T10" fmla="*/ 512 w 608"/>
                <a:gd name="T11" fmla="*/ 64 h 1504"/>
                <a:gd name="T12" fmla="*/ 544 w 608"/>
                <a:gd name="T13" fmla="*/ 96 h 1504"/>
                <a:gd name="T14" fmla="*/ 512 w 608"/>
                <a:gd name="T15" fmla="*/ 128 h 1504"/>
                <a:gd name="T16" fmla="*/ 480 w 608"/>
                <a:gd name="T17" fmla="*/ 96 h 1504"/>
                <a:gd name="T18" fmla="*/ 512 w 608"/>
                <a:gd name="T19" fmla="*/ 64 h 1504"/>
                <a:gd name="T20" fmla="*/ 128 w 608"/>
                <a:gd name="T21" fmla="*/ 1318 h 1504"/>
                <a:gd name="T22" fmla="*/ 128 w 608"/>
                <a:gd name="T23" fmla="*/ 160 h 1504"/>
                <a:gd name="T24" fmla="*/ 160 w 608"/>
                <a:gd name="T25" fmla="*/ 128 h 1504"/>
                <a:gd name="T26" fmla="*/ 422 w 608"/>
                <a:gd name="T27" fmla="*/ 128 h 1504"/>
                <a:gd name="T28" fmla="*/ 512 w 608"/>
                <a:gd name="T29" fmla="*/ 192 h 1504"/>
                <a:gd name="T30" fmla="*/ 608 w 608"/>
                <a:gd name="T31" fmla="*/ 96 h 1504"/>
                <a:gd name="T32" fmla="*/ 512 w 608"/>
                <a:gd name="T33" fmla="*/ 0 h 1504"/>
                <a:gd name="T34" fmla="*/ 422 w 608"/>
                <a:gd name="T35" fmla="*/ 64 h 1504"/>
                <a:gd name="T36" fmla="*/ 160 w 608"/>
                <a:gd name="T37" fmla="*/ 64 h 1504"/>
                <a:gd name="T38" fmla="*/ 64 w 608"/>
                <a:gd name="T39" fmla="*/ 160 h 1504"/>
                <a:gd name="T40" fmla="*/ 64 w 608"/>
                <a:gd name="T41" fmla="*/ 1318 h 1504"/>
                <a:gd name="T42" fmla="*/ 0 w 608"/>
                <a:gd name="T43" fmla="*/ 1408 h 1504"/>
                <a:gd name="T44" fmla="*/ 96 w 608"/>
                <a:gd name="T45" fmla="*/ 1504 h 1504"/>
                <a:gd name="T46" fmla="*/ 192 w 608"/>
                <a:gd name="T47" fmla="*/ 1408 h 1504"/>
                <a:gd name="T48" fmla="*/ 128 w 608"/>
                <a:gd name="T49" fmla="*/ 1318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8" h="1504">
                  <a:moveTo>
                    <a:pt x="96" y="1440"/>
                  </a:moveTo>
                  <a:cubicBezTo>
                    <a:pt x="78" y="1440"/>
                    <a:pt x="64" y="1426"/>
                    <a:pt x="64" y="1408"/>
                  </a:cubicBezTo>
                  <a:cubicBezTo>
                    <a:pt x="64" y="1390"/>
                    <a:pt x="78" y="1376"/>
                    <a:pt x="96" y="1376"/>
                  </a:cubicBezTo>
                  <a:cubicBezTo>
                    <a:pt x="114" y="1376"/>
                    <a:pt x="128" y="1390"/>
                    <a:pt x="128" y="1408"/>
                  </a:cubicBezTo>
                  <a:cubicBezTo>
                    <a:pt x="128" y="1426"/>
                    <a:pt x="114" y="1440"/>
                    <a:pt x="96" y="1440"/>
                  </a:cubicBezTo>
                  <a:close/>
                  <a:moveTo>
                    <a:pt x="512" y="64"/>
                  </a:moveTo>
                  <a:cubicBezTo>
                    <a:pt x="530" y="64"/>
                    <a:pt x="544" y="78"/>
                    <a:pt x="544" y="96"/>
                  </a:cubicBezTo>
                  <a:cubicBezTo>
                    <a:pt x="544" y="114"/>
                    <a:pt x="530" y="128"/>
                    <a:pt x="512" y="128"/>
                  </a:cubicBezTo>
                  <a:cubicBezTo>
                    <a:pt x="494" y="128"/>
                    <a:pt x="480" y="114"/>
                    <a:pt x="480" y="96"/>
                  </a:cubicBezTo>
                  <a:cubicBezTo>
                    <a:pt x="480" y="78"/>
                    <a:pt x="494" y="64"/>
                    <a:pt x="512" y="64"/>
                  </a:cubicBezTo>
                  <a:close/>
                  <a:moveTo>
                    <a:pt x="128" y="1318"/>
                  </a:moveTo>
                  <a:cubicBezTo>
                    <a:pt x="128" y="160"/>
                    <a:pt x="128" y="160"/>
                    <a:pt x="128" y="160"/>
                  </a:cubicBezTo>
                  <a:cubicBezTo>
                    <a:pt x="128" y="142"/>
                    <a:pt x="142" y="128"/>
                    <a:pt x="160" y="128"/>
                  </a:cubicBezTo>
                  <a:cubicBezTo>
                    <a:pt x="422" y="128"/>
                    <a:pt x="422" y="128"/>
                    <a:pt x="422" y="128"/>
                  </a:cubicBezTo>
                  <a:cubicBezTo>
                    <a:pt x="435" y="165"/>
                    <a:pt x="470" y="192"/>
                    <a:pt x="512" y="192"/>
                  </a:cubicBezTo>
                  <a:cubicBezTo>
                    <a:pt x="565" y="192"/>
                    <a:pt x="608" y="149"/>
                    <a:pt x="608" y="96"/>
                  </a:cubicBezTo>
                  <a:cubicBezTo>
                    <a:pt x="608" y="43"/>
                    <a:pt x="565" y="0"/>
                    <a:pt x="512" y="0"/>
                  </a:cubicBezTo>
                  <a:cubicBezTo>
                    <a:pt x="470" y="0"/>
                    <a:pt x="435" y="27"/>
                    <a:pt x="422" y="64"/>
                  </a:cubicBezTo>
                  <a:cubicBezTo>
                    <a:pt x="160" y="64"/>
                    <a:pt x="160" y="64"/>
                    <a:pt x="160" y="64"/>
                  </a:cubicBezTo>
                  <a:cubicBezTo>
                    <a:pt x="107" y="64"/>
                    <a:pt x="64" y="107"/>
                    <a:pt x="64" y="160"/>
                  </a:cubicBezTo>
                  <a:cubicBezTo>
                    <a:pt x="64" y="1318"/>
                    <a:pt x="64" y="1318"/>
                    <a:pt x="64" y="1318"/>
                  </a:cubicBezTo>
                  <a:cubicBezTo>
                    <a:pt x="27" y="1331"/>
                    <a:pt x="0" y="1366"/>
                    <a:pt x="0" y="1408"/>
                  </a:cubicBezTo>
                  <a:cubicBezTo>
                    <a:pt x="0" y="1461"/>
                    <a:pt x="43" y="1504"/>
                    <a:pt x="96" y="1504"/>
                  </a:cubicBezTo>
                  <a:cubicBezTo>
                    <a:pt x="149" y="1504"/>
                    <a:pt x="192" y="1461"/>
                    <a:pt x="192" y="1408"/>
                  </a:cubicBezTo>
                  <a:cubicBezTo>
                    <a:pt x="192" y="1366"/>
                    <a:pt x="165" y="1331"/>
                    <a:pt x="128" y="13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17">
              <a:extLst>
                <a:ext uri="{FF2B5EF4-FFF2-40B4-BE49-F238E27FC236}">
                  <a16:creationId xmlns:a16="http://schemas.microsoft.com/office/drawing/2014/main" id="{230BF5DA-5670-767C-D2E5-FC4C5C40B3D9}"/>
                </a:ext>
              </a:extLst>
            </p:cNvPr>
            <p:cNvSpPr>
              <a:spLocks/>
            </p:cNvSpPr>
            <p:nvPr/>
          </p:nvSpPr>
          <p:spPr bwMode="auto">
            <a:xfrm>
              <a:off x="1572" y="728"/>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Freeform 18">
              <a:extLst>
                <a:ext uri="{FF2B5EF4-FFF2-40B4-BE49-F238E27FC236}">
                  <a16:creationId xmlns:a16="http://schemas.microsoft.com/office/drawing/2014/main" id="{879BB062-4C9C-3E7E-F873-AC350C6B5DA1}"/>
                </a:ext>
              </a:extLst>
            </p:cNvPr>
            <p:cNvSpPr>
              <a:spLocks/>
            </p:cNvSpPr>
            <p:nvPr/>
          </p:nvSpPr>
          <p:spPr bwMode="auto">
            <a:xfrm>
              <a:off x="1572" y="938"/>
              <a:ext cx="105" cy="104"/>
            </a:xfrm>
            <a:custGeom>
              <a:avLst/>
              <a:gdLst>
                <a:gd name="T0" fmla="*/ 0 w 105"/>
                <a:gd name="T1" fmla="*/ 0 h 104"/>
                <a:gd name="T2" fmla="*/ 105 w 105"/>
                <a:gd name="T3" fmla="*/ 0 h 104"/>
                <a:gd name="T4" fmla="*/ 105 w 105"/>
                <a:gd name="T5" fmla="*/ 104 h 104"/>
                <a:gd name="T6" fmla="*/ 0 w 105"/>
                <a:gd name="T7" fmla="*/ 104 h 104"/>
                <a:gd name="T8" fmla="*/ 0 w 105"/>
                <a:gd name="T9" fmla="*/ 0 h 104"/>
                <a:gd name="T10" fmla="*/ 0 w 105"/>
                <a:gd name="T11" fmla="*/ 0 h 104"/>
              </a:gdLst>
              <a:ahLst/>
              <a:cxnLst>
                <a:cxn ang="0">
                  <a:pos x="T0" y="T1"/>
                </a:cxn>
                <a:cxn ang="0">
                  <a:pos x="T2" y="T3"/>
                </a:cxn>
                <a:cxn ang="0">
                  <a:pos x="T4" y="T5"/>
                </a:cxn>
                <a:cxn ang="0">
                  <a:pos x="T6" y="T7"/>
                </a:cxn>
                <a:cxn ang="0">
                  <a:pos x="T8" y="T9"/>
                </a:cxn>
                <a:cxn ang="0">
                  <a:pos x="T10" y="T11"/>
                </a:cxn>
              </a:cxnLst>
              <a:rect l="0" t="0" r="r" b="b"/>
              <a:pathLst>
                <a:path w="105" h="104">
                  <a:moveTo>
                    <a:pt x="0" y="0"/>
                  </a:moveTo>
                  <a:lnTo>
                    <a:pt x="105" y="0"/>
                  </a:lnTo>
                  <a:lnTo>
                    <a:pt x="105" y="104"/>
                  </a:lnTo>
                  <a:lnTo>
                    <a:pt x="0" y="104"/>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Freeform 19">
              <a:extLst>
                <a:ext uri="{FF2B5EF4-FFF2-40B4-BE49-F238E27FC236}">
                  <a16:creationId xmlns:a16="http://schemas.microsoft.com/office/drawing/2014/main" id="{B11B32B0-500F-0F54-DBA9-956DF56F5669}"/>
                </a:ext>
              </a:extLst>
            </p:cNvPr>
            <p:cNvSpPr>
              <a:spLocks/>
            </p:cNvSpPr>
            <p:nvPr/>
          </p:nvSpPr>
          <p:spPr bwMode="auto">
            <a:xfrm>
              <a:off x="1572" y="1147"/>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Freeform 20">
              <a:extLst>
                <a:ext uri="{FF2B5EF4-FFF2-40B4-BE49-F238E27FC236}">
                  <a16:creationId xmlns:a16="http://schemas.microsoft.com/office/drawing/2014/main" id="{1B56A9C4-BF7E-DEE3-A136-9D4E0922B8C1}"/>
                </a:ext>
              </a:extLst>
            </p:cNvPr>
            <p:cNvSpPr>
              <a:spLocks noEditPoints="1"/>
            </p:cNvSpPr>
            <p:nvPr/>
          </p:nvSpPr>
          <p:spPr bwMode="auto">
            <a:xfrm>
              <a:off x="3509" y="414"/>
              <a:ext cx="995" cy="2461"/>
            </a:xfrm>
            <a:custGeom>
              <a:avLst/>
              <a:gdLst>
                <a:gd name="T0" fmla="*/ 512 w 608"/>
                <a:gd name="T1" fmla="*/ 1440 h 1504"/>
                <a:gd name="T2" fmla="*/ 480 w 608"/>
                <a:gd name="T3" fmla="*/ 1408 h 1504"/>
                <a:gd name="T4" fmla="*/ 512 w 608"/>
                <a:gd name="T5" fmla="*/ 1376 h 1504"/>
                <a:gd name="T6" fmla="*/ 544 w 608"/>
                <a:gd name="T7" fmla="*/ 1408 h 1504"/>
                <a:gd name="T8" fmla="*/ 512 w 608"/>
                <a:gd name="T9" fmla="*/ 1440 h 1504"/>
                <a:gd name="T10" fmla="*/ 96 w 608"/>
                <a:gd name="T11" fmla="*/ 128 h 1504"/>
                <a:gd name="T12" fmla="*/ 64 w 608"/>
                <a:gd name="T13" fmla="*/ 96 h 1504"/>
                <a:gd name="T14" fmla="*/ 96 w 608"/>
                <a:gd name="T15" fmla="*/ 64 h 1504"/>
                <a:gd name="T16" fmla="*/ 128 w 608"/>
                <a:gd name="T17" fmla="*/ 96 h 1504"/>
                <a:gd name="T18" fmla="*/ 96 w 608"/>
                <a:gd name="T19" fmla="*/ 128 h 1504"/>
                <a:gd name="T20" fmla="*/ 544 w 608"/>
                <a:gd name="T21" fmla="*/ 1318 h 1504"/>
                <a:gd name="T22" fmla="*/ 544 w 608"/>
                <a:gd name="T23" fmla="*/ 160 h 1504"/>
                <a:gd name="T24" fmla="*/ 448 w 608"/>
                <a:gd name="T25" fmla="*/ 64 h 1504"/>
                <a:gd name="T26" fmla="*/ 186 w 608"/>
                <a:gd name="T27" fmla="*/ 64 h 1504"/>
                <a:gd name="T28" fmla="*/ 96 w 608"/>
                <a:gd name="T29" fmla="*/ 0 h 1504"/>
                <a:gd name="T30" fmla="*/ 0 w 608"/>
                <a:gd name="T31" fmla="*/ 96 h 1504"/>
                <a:gd name="T32" fmla="*/ 96 w 608"/>
                <a:gd name="T33" fmla="*/ 192 h 1504"/>
                <a:gd name="T34" fmla="*/ 186 w 608"/>
                <a:gd name="T35" fmla="*/ 128 h 1504"/>
                <a:gd name="T36" fmla="*/ 448 w 608"/>
                <a:gd name="T37" fmla="*/ 128 h 1504"/>
                <a:gd name="T38" fmla="*/ 480 w 608"/>
                <a:gd name="T39" fmla="*/ 160 h 1504"/>
                <a:gd name="T40" fmla="*/ 480 w 608"/>
                <a:gd name="T41" fmla="*/ 1318 h 1504"/>
                <a:gd name="T42" fmla="*/ 416 w 608"/>
                <a:gd name="T43" fmla="*/ 1408 h 1504"/>
                <a:gd name="T44" fmla="*/ 512 w 608"/>
                <a:gd name="T45" fmla="*/ 1504 h 1504"/>
                <a:gd name="T46" fmla="*/ 608 w 608"/>
                <a:gd name="T47" fmla="*/ 1408 h 1504"/>
                <a:gd name="T48" fmla="*/ 544 w 608"/>
                <a:gd name="T49" fmla="*/ 1318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8" h="1504">
                  <a:moveTo>
                    <a:pt x="512" y="1440"/>
                  </a:moveTo>
                  <a:cubicBezTo>
                    <a:pt x="494" y="1440"/>
                    <a:pt x="480" y="1426"/>
                    <a:pt x="480" y="1408"/>
                  </a:cubicBezTo>
                  <a:cubicBezTo>
                    <a:pt x="480" y="1390"/>
                    <a:pt x="494" y="1376"/>
                    <a:pt x="512" y="1376"/>
                  </a:cubicBezTo>
                  <a:cubicBezTo>
                    <a:pt x="530" y="1376"/>
                    <a:pt x="544" y="1390"/>
                    <a:pt x="544" y="1408"/>
                  </a:cubicBezTo>
                  <a:cubicBezTo>
                    <a:pt x="544" y="1426"/>
                    <a:pt x="530" y="1440"/>
                    <a:pt x="512" y="1440"/>
                  </a:cubicBezTo>
                  <a:close/>
                  <a:moveTo>
                    <a:pt x="96" y="128"/>
                  </a:moveTo>
                  <a:cubicBezTo>
                    <a:pt x="78" y="128"/>
                    <a:pt x="64" y="114"/>
                    <a:pt x="64" y="96"/>
                  </a:cubicBezTo>
                  <a:cubicBezTo>
                    <a:pt x="64" y="78"/>
                    <a:pt x="78" y="64"/>
                    <a:pt x="96" y="64"/>
                  </a:cubicBezTo>
                  <a:cubicBezTo>
                    <a:pt x="114" y="64"/>
                    <a:pt x="128" y="78"/>
                    <a:pt x="128" y="96"/>
                  </a:cubicBezTo>
                  <a:cubicBezTo>
                    <a:pt x="128" y="114"/>
                    <a:pt x="114" y="128"/>
                    <a:pt x="96" y="128"/>
                  </a:cubicBezTo>
                  <a:close/>
                  <a:moveTo>
                    <a:pt x="544" y="1318"/>
                  </a:moveTo>
                  <a:cubicBezTo>
                    <a:pt x="544" y="160"/>
                    <a:pt x="544" y="160"/>
                    <a:pt x="544" y="160"/>
                  </a:cubicBezTo>
                  <a:cubicBezTo>
                    <a:pt x="544" y="107"/>
                    <a:pt x="501" y="64"/>
                    <a:pt x="448" y="64"/>
                  </a:cubicBezTo>
                  <a:cubicBezTo>
                    <a:pt x="186" y="64"/>
                    <a:pt x="186" y="64"/>
                    <a:pt x="186" y="64"/>
                  </a:cubicBezTo>
                  <a:cubicBezTo>
                    <a:pt x="173" y="27"/>
                    <a:pt x="138" y="0"/>
                    <a:pt x="96" y="0"/>
                  </a:cubicBezTo>
                  <a:cubicBezTo>
                    <a:pt x="43" y="0"/>
                    <a:pt x="0" y="43"/>
                    <a:pt x="0" y="96"/>
                  </a:cubicBezTo>
                  <a:cubicBezTo>
                    <a:pt x="0" y="149"/>
                    <a:pt x="43" y="192"/>
                    <a:pt x="96" y="192"/>
                  </a:cubicBezTo>
                  <a:cubicBezTo>
                    <a:pt x="138" y="192"/>
                    <a:pt x="173" y="165"/>
                    <a:pt x="186" y="128"/>
                  </a:cubicBezTo>
                  <a:cubicBezTo>
                    <a:pt x="448" y="128"/>
                    <a:pt x="448" y="128"/>
                    <a:pt x="448" y="128"/>
                  </a:cubicBezTo>
                  <a:cubicBezTo>
                    <a:pt x="466" y="128"/>
                    <a:pt x="480" y="142"/>
                    <a:pt x="480" y="160"/>
                  </a:cubicBezTo>
                  <a:cubicBezTo>
                    <a:pt x="480" y="1318"/>
                    <a:pt x="480" y="1318"/>
                    <a:pt x="480" y="1318"/>
                  </a:cubicBezTo>
                  <a:cubicBezTo>
                    <a:pt x="443" y="1331"/>
                    <a:pt x="416" y="1366"/>
                    <a:pt x="416" y="1408"/>
                  </a:cubicBezTo>
                  <a:cubicBezTo>
                    <a:pt x="416" y="1461"/>
                    <a:pt x="459" y="1504"/>
                    <a:pt x="512" y="1504"/>
                  </a:cubicBezTo>
                  <a:cubicBezTo>
                    <a:pt x="565" y="1504"/>
                    <a:pt x="608" y="1461"/>
                    <a:pt x="608" y="1408"/>
                  </a:cubicBezTo>
                  <a:cubicBezTo>
                    <a:pt x="608" y="1366"/>
                    <a:pt x="581" y="1331"/>
                    <a:pt x="544" y="13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3BE2EA5D-D38E-9668-8E5B-A720E24B139B}"/>
                </a:ext>
              </a:extLst>
            </p:cNvPr>
            <p:cNvSpPr>
              <a:spLocks/>
            </p:cNvSpPr>
            <p:nvPr/>
          </p:nvSpPr>
          <p:spPr bwMode="auto">
            <a:xfrm>
              <a:off x="4085" y="728"/>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Freeform 22">
              <a:extLst>
                <a:ext uri="{FF2B5EF4-FFF2-40B4-BE49-F238E27FC236}">
                  <a16:creationId xmlns:a16="http://schemas.microsoft.com/office/drawing/2014/main" id="{A99C32F1-951C-B588-28AA-7C8B1E687F57}"/>
                </a:ext>
              </a:extLst>
            </p:cNvPr>
            <p:cNvSpPr>
              <a:spLocks/>
            </p:cNvSpPr>
            <p:nvPr/>
          </p:nvSpPr>
          <p:spPr bwMode="auto">
            <a:xfrm>
              <a:off x="4085" y="938"/>
              <a:ext cx="105" cy="104"/>
            </a:xfrm>
            <a:custGeom>
              <a:avLst/>
              <a:gdLst>
                <a:gd name="T0" fmla="*/ 0 w 105"/>
                <a:gd name="T1" fmla="*/ 0 h 104"/>
                <a:gd name="T2" fmla="*/ 105 w 105"/>
                <a:gd name="T3" fmla="*/ 0 h 104"/>
                <a:gd name="T4" fmla="*/ 105 w 105"/>
                <a:gd name="T5" fmla="*/ 104 h 104"/>
                <a:gd name="T6" fmla="*/ 0 w 105"/>
                <a:gd name="T7" fmla="*/ 104 h 104"/>
                <a:gd name="T8" fmla="*/ 0 w 105"/>
                <a:gd name="T9" fmla="*/ 0 h 104"/>
                <a:gd name="T10" fmla="*/ 0 w 105"/>
                <a:gd name="T11" fmla="*/ 0 h 104"/>
              </a:gdLst>
              <a:ahLst/>
              <a:cxnLst>
                <a:cxn ang="0">
                  <a:pos x="T0" y="T1"/>
                </a:cxn>
                <a:cxn ang="0">
                  <a:pos x="T2" y="T3"/>
                </a:cxn>
                <a:cxn ang="0">
                  <a:pos x="T4" y="T5"/>
                </a:cxn>
                <a:cxn ang="0">
                  <a:pos x="T6" y="T7"/>
                </a:cxn>
                <a:cxn ang="0">
                  <a:pos x="T8" y="T9"/>
                </a:cxn>
                <a:cxn ang="0">
                  <a:pos x="T10" y="T11"/>
                </a:cxn>
              </a:cxnLst>
              <a:rect l="0" t="0" r="r" b="b"/>
              <a:pathLst>
                <a:path w="105" h="104">
                  <a:moveTo>
                    <a:pt x="0" y="0"/>
                  </a:moveTo>
                  <a:lnTo>
                    <a:pt x="105" y="0"/>
                  </a:lnTo>
                  <a:lnTo>
                    <a:pt x="105" y="104"/>
                  </a:lnTo>
                  <a:lnTo>
                    <a:pt x="0" y="104"/>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Freeform 23">
              <a:extLst>
                <a:ext uri="{FF2B5EF4-FFF2-40B4-BE49-F238E27FC236}">
                  <a16:creationId xmlns:a16="http://schemas.microsoft.com/office/drawing/2014/main" id="{7751A6B9-DBBA-1E8E-CB71-9C50051AF561}"/>
                </a:ext>
              </a:extLst>
            </p:cNvPr>
            <p:cNvSpPr>
              <a:spLocks/>
            </p:cNvSpPr>
            <p:nvPr/>
          </p:nvSpPr>
          <p:spPr bwMode="auto">
            <a:xfrm>
              <a:off x="4085" y="1147"/>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Freeform 24">
              <a:extLst>
                <a:ext uri="{FF2B5EF4-FFF2-40B4-BE49-F238E27FC236}">
                  <a16:creationId xmlns:a16="http://schemas.microsoft.com/office/drawing/2014/main" id="{3B3F0CB8-7DDE-A1AD-F372-710996282881}"/>
                </a:ext>
              </a:extLst>
            </p:cNvPr>
            <p:cNvSpPr>
              <a:spLocks/>
            </p:cNvSpPr>
            <p:nvPr/>
          </p:nvSpPr>
          <p:spPr bwMode="auto">
            <a:xfrm>
              <a:off x="2828" y="2404"/>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Freeform 25">
              <a:extLst>
                <a:ext uri="{FF2B5EF4-FFF2-40B4-BE49-F238E27FC236}">
                  <a16:creationId xmlns:a16="http://schemas.microsoft.com/office/drawing/2014/main" id="{940B8080-9869-387D-55D6-F1CCA450E5AB}"/>
                </a:ext>
              </a:extLst>
            </p:cNvPr>
            <p:cNvSpPr>
              <a:spLocks/>
            </p:cNvSpPr>
            <p:nvPr/>
          </p:nvSpPr>
          <p:spPr bwMode="auto">
            <a:xfrm>
              <a:off x="2828" y="2194"/>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Freeform 26">
              <a:extLst>
                <a:ext uri="{FF2B5EF4-FFF2-40B4-BE49-F238E27FC236}">
                  <a16:creationId xmlns:a16="http://schemas.microsoft.com/office/drawing/2014/main" id="{0FDA1D54-B04C-F557-1534-086D0662D388}"/>
                </a:ext>
              </a:extLst>
            </p:cNvPr>
            <p:cNvSpPr>
              <a:spLocks/>
            </p:cNvSpPr>
            <p:nvPr/>
          </p:nvSpPr>
          <p:spPr bwMode="auto">
            <a:xfrm>
              <a:off x="2828" y="1985"/>
              <a:ext cx="105" cy="105"/>
            </a:xfrm>
            <a:custGeom>
              <a:avLst/>
              <a:gdLst>
                <a:gd name="T0" fmla="*/ 0 w 105"/>
                <a:gd name="T1" fmla="*/ 0 h 105"/>
                <a:gd name="T2" fmla="*/ 105 w 105"/>
                <a:gd name="T3" fmla="*/ 0 h 105"/>
                <a:gd name="T4" fmla="*/ 105 w 105"/>
                <a:gd name="T5" fmla="*/ 105 h 105"/>
                <a:gd name="T6" fmla="*/ 0 w 105"/>
                <a:gd name="T7" fmla="*/ 105 h 105"/>
                <a:gd name="T8" fmla="*/ 0 w 105"/>
                <a:gd name="T9" fmla="*/ 0 h 105"/>
                <a:gd name="T10" fmla="*/ 0 w 105"/>
                <a:gd name="T11" fmla="*/ 0 h 105"/>
              </a:gdLst>
              <a:ahLst/>
              <a:cxnLst>
                <a:cxn ang="0">
                  <a:pos x="T0" y="T1"/>
                </a:cxn>
                <a:cxn ang="0">
                  <a:pos x="T2" y="T3"/>
                </a:cxn>
                <a:cxn ang="0">
                  <a:pos x="T4" y="T5"/>
                </a:cxn>
                <a:cxn ang="0">
                  <a:pos x="T6" y="T7"/>
                </a:cxn>
                <a:cxn ang="0">
                  <a:pos x="T8" y="T9"/>
                </a:cxn>
                <a:cxn ang="0">
                  <a:pos x="T10" y="T11"/>
                </a:cxn>
              </a:cxnLst>
              <a:rect l="0" t="0" r="r" b="b"/>
              <a:pathLst>
                <a:path w="105" h="105">
                  <a:moveTo>
                    <a:pt x="0" y="0"/>
                  </a:moveTo>
                  <a:lnTo>
                    <a:pt x="105" y="0"/>
                  </a:lnTo>
                  <a:lnTo>
                    <a:pt x="105" y="105"/>
                  </a:lnTo>
                  <a:lnTo>
                    <a:pt x="0" y="105"/>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144" name="Straight Connector 143">
            <a:extLst>
              <a:ext uri="{FF2B5EF4-FFF2-40B4-BE49-F238E27FC236}">
                <a16:creationId xmlns:a16="http://schemas.microsoft.com/office/drawing/2014/main" id="{2FC5D8F4-C3F3-8172-442E-5769B059EA96}"/>
              </a:ext>
            </a:extLst>
          </p:cNvPr>
          <p:cNvCxnSpPr>
            <a:cxnSpLocks/>
          </p:cNvCxnSpPr>
          <p:nvPr/>
        </p:nvCxnSpPr>
        <p:spPr>
          <a:xfrm>
            <a:off x="4151785" y="4665784"/>
            <a:ext cx="2216763" cy="0"/>
          </a:xfrm>
          <a:prstGeom prst="line">
            <a:avLst/>
          </a:prstGeom>
          <a:ln w="635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31135DCC-4D4F-83FD-C365-CBA576E90AE9}"/>
              </a:ext>
            </a:extLst>
          </p:cNvPr>
          <p:cNvCxnSpPr>
            <a:cxnSpLocks/>
          </p:cNvCxnSpPr>
          <p:nvPr/>
        </p:nvCxnSpPr>
        <p:spPr>
          <a:xfrm>
            <a:off x="4151785" y="5620719"/>
            <a:ext cx="2216763" cy="0"/>
          </a:xfrm>
          <a:prstGeom prst="line">
            <a:avLst/>
          </a:prstGeom>
          <a:ln w="635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258C6E07-617F-4F60-F4D9-4856086C9251}"/>
              </a:ext>
            </a:extLst>
          </p:cNvPr>
          <p:cNvCxnSpPr>
            <a:cxnSpLocks/>
          </p:cNvCxnSpPr>
          <p:nvPr/>
        </p:nvCxnSpPr>
        <p:spPr>
          <a:xfrm>
            <a:off x="250824" y="7235951"/>
            <a:ext cx="21215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4208C10C-C2CA-5B88-D375-9586F5A960A9}"/>
              </a:ext>
            </a:extLst>
          </p:cNvPr>
          <p:cNvCxnSpPr>
            <a:cxnSpLocks/>
          </p:cNvCxnSpPr>
          <p:nvPr/>
        </p:nvCxnSpPr>
        <p:spPr>
          <a:xfrm>
            <a:off x="4485638" y="7235951"/>
            <a:ext cx="21215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7744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 name="Rectangle 165">
            <a:extLst>
              <a:ext uri="{FF2B5EF4-FFF2-40B4-BE49-F238E27FC236}">
                <a16:creationId xmlns:a16="http://schemas.microsoft.com/office/drawing/2014/main" id="{EF84AC2B-66CE-4F4A-15DF-107D749DF5FC}"/>
              </a:ext>
            </a:extLst>
          </p:cNvPr>
          <p:cNvSpPr/>
          <p:nvPr/>
        </p:nvSpPr>
        <p:spPr>
          <a:xfrm>
            <a:off x="250825" y="7142480"/>
            <a:ext cx="3067263" cy="1087120"/>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0" name="Rectangle 169">
            <a:extLst>
              <a:ext uri="{FF2B5EF4-FFF2-40B4-BE49-F238E27FC236}">
                <a16:creationId xmlns:a16="http://schemas.microsoft.com/office/drawing/2014/main" id="{D69F64B9-1131-4D2B-A3AC-D5CCAADF95B1}"/>
              </a:ext>
            </a:extLst>
          </p:cNvPr>
          <p:cNvSpPr/>
          <p:nvPr/>
        </p:nvSpPr>
        <p:spPr>
          <a:xfrm>
            <a:off x="3541817" y="7142480"/>
            <a:ext cx="3067263" cy="1087120"/>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189" name="Rectangle 188">
            <a:extLst>
              <a:ext uri="{FF2B5EF4-FFF2-40B4-BE49-F238E27FC236}">
                <a16:creationId xmlns:a16="http://schemas.microsoft.com/office/drawing/2014/main" id="{21D6861C-8002-8CF2-08A0-4F1983A82ABA}"/>
              </a:ext>
            </a:extLst>
          </p:cNvPr>
          <p:cNvSpPr/>
          <p:nvPr/>
        </p:nvSpPr>
        <p:spPr>
          <a:xfrm>
            <a:off x="250825" y="7142479"/>
            <a:ext cx="1255088" cy="1086447"/>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92" name="Rectangle 191">
            <a:extLst>
              <a:ext uri="{FF2B5EF4-FFF2-40B4-BE49-F238E27FC236}">
                <a16:creationId xmlns:a16="http://schemas.microsoft.com/office/drawing/2014/main" id="{B6F20E29-C5CF-DC8C-DCB9-4022D19AEC79}"/>
              </a:ext>
            </a:extLst>
          </p:cNvPr>
          <p:cNvSpPr/>
          <p:nvPr/>
        </p:nvSpPr>
        <p:spPr>
          <a:xfrm>
            <a:off x="3541817" y="7142479"/>
            <a:ext cx="1255088" cy="1086447"/>
          </a:xfrm>
          <a:prstGeom prst="rect">
            <a:avLst/>
          </a:prstGeom>
          <a:pattFill prst="ltUpDiag">
            <a:fgClr>
              <a:srgbClr val="0D2160"/>
            </a:fgClr>
            <a:bgClr>
              <a:srgbClr val="067DB3"/>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1" name="Rectangle 50">
            <a:extLst>
              <a:ext uri="{FF2B5EF4-FFF2-40B4-BE49-F238E27FC236}">
                <a16:creationId xmlns:a16="http://schemas.microsoft.com/office/drawing/2014/main" id="{6E484386-54DD-8774-7ED2-CD213AEB951D}"/>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D3FD5681-9B72-98AB-D2B3-C8E718241AF4}"/>
              </a:ext>
            </a:extLst>
          </p:cNvPr>
          <p:cNvSpPr txBox="1"/>
          <p:nvPr/>
        </p:nvSpPr>
        <p:spPr>
          <a:xfrm>
            <a:off x="250825" y="252160"/>
            <a:ext cx="6356349" cy="387222"/>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HDA PAC Income Statement &amp; Receipts</a:t>
            </a:r>
            <a:endParaRPr lang="en-ID" sz="2400" b="1" dirty="0">
              <a:solidFill>
                <a:schemeClr val="bg1"/>
              </a:solidFill>
              <a:latin typeface="Aleo" pitchFamily="2" charset="0"/>
            </a:endParaRPr>
          </a:p>
        </p:txBody>
      </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69A16EE4-BCD3-37BF-948F-84D01110EEEE}"/>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3CEC2E8B-6F9A-A048-0DA4-4B11B9720CF2}"/>
              </a:ext>
            </a:extLst>
          </p:cNvPr>
          <p:cNvSpPr txBox="1"/>
          <p:nvPr/>
        </p:nvSpPr>
        <p:spPr>
          <a:xfrm>
            <a:off x="250825" y="1095611"/>
            <a:ext cx="4443025" cy="213585"/>
          </a:xfrm>
          <a:prstGeom prst="rect">
            <a:avLst/>
          </a:prstGeom>
          <a:noFill/>
        </p:spPr>
        <p:txBody>
          <a:bodyPr wrap="square" lIns="0" tIns="0" rIns="0" bIns="0" rtlCol="0">
            <a:spAutoFit/>
          </a:bodyPr>
          <a:lstStyle>
            <a:defPPr>
              <a:defRPr lang="en-US"/>
            </a:defPPr>
            <a:lvl1pPr>
              <a:defRPr sz="1050" b="1">
                <a:latin typeface="Segoe UI" panose="020B0502040204020203" pitchFamily="34" charset="0"/>
                <a:cs typeface="Segoe UI" panose="020B0502040204020203" pitchFamily="34" charset="0"/>
              </a:defRPr>
            </a:lvl1pPr>
          </a:lstStyle>
          <a:p>
            <a:pPr>
              <a:lnSpc>
                <a:spcPct val="107000"/>
              </a:lnSpc>
              <a:spcAft>
                <a:spcPts val="800"/>
              </a:spcAft>
            </a:pPr>
            <a:r>
              <a:rPr lang="en-US" sz="1400" dirty="0">
                <a:solidFill>
                  <a:srgbClr val="0D2160"/>
                </a:solidFill>
              </a:rPr>
              <a:t>Statement of Cash Receipts &amp; Expenditures</a:t>
            </a:r>
            <a:endParaRPr lang="en-ID" sz="1400" dirty="0">
              <a:solidFill>
                <a:srgbClr val="0D2160"/>
              </a:solidFill>
            </a:endParaRPr>
          </a:p>
        </p:txBody>
      </p:sp>
      <p:sp>
        <p:nvSpPr>
          <p:cNvPr id="14" name="Rectangle 13">
            <a:extLst>
              <a:ext uri="{FF2B5EF4-FFF2-40B4-BE49-F238E27FC236}">
                <a16:creationId xmlns:a16="http://schemas.microsoft.com/office/drawing/2014/main" id="{3454586B-035F-EBFF-0B4B-815830FE6110}"/>
              </a:ext>
            </a:extLst>
          </p:cNvPr>
          <p:cNvSpPr/>
          <p:nvPr/>
        </p:nvSpPr>
        <p:spPr>
          <a:xfrm>
            <a:off x="5257800" y="1468121"/>
            <a:ext cx="1349375" cy="1777998"/>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7" name="TextBox 126">
            <a:extLst>
              <a:ext uri="{FF2B5EF4-FFF2-40B4-BE49-F238E27FC236}">
                <a16:creationId xmlns:a16="http://schemas.microsoft.com/office/drawing/2014/main" id="{021E00A7-47C9-3968-F3C0-89E706A24210}"/>
              </a:ext>
            </a:extLst>
          </p:cNvPr>
          <p:cNvSpPr txBox="1"/>
          <p:nvPr/>
        </p:nvSpPr>
        <p:spPr>
          <a:xfrm>
            <a:off x="250824" y="1595528"/>
            <a:ext cx="4892385" cy="183063"/>
          </a:xfrm>
          <a:prstGeom prst="rect">
            <a:avLst/>
          </a:prstGeom>
          <a:noFill/>
        </p:spPr>
        <p:txBody>
          <a:bodyPr wrap="square" lIns="0" tIns="0" rIns="0" bIns="0" rtlCol="0" anchor="ctr">
            <a:spAutoFit/>
          </a:bodyPr>
          <a:lstStyle>
            <a:defPPr>
              <a:defRPr lang="en-US"/>
            </a:defPPr>
            <a:lvl1pPr>
              <a:lnSpc>
                <a:spcPct val="107000"/>
              </a:lnSpc>
              <a:spcAft>
                <a:spcPts val="800"/>
              </a:spcAft>
              <a:defRPr sz="1400" b="1">
                <a:latin typeface="Segoe UI" panose="020B0502040204020203" pitchFamily="34" charset="0"/>
                <a:cs typeface="Segoe UI" panose="020B0502040204020203" pitchFamily="34" charset="0"/>
              </a:defRPr>
            </a:lvl1pPr>
          </a:lstStyle>
          <a:p>
            <a:r>
              <a:rPr lang="en-US" sz="1200" i="1" dirty="0">
                <a:solidFill>
                  <a:schemeClr val="tx1">
                    <a:lumMod val="65000"/>
                    <a:lumOff val="35000"/>
                  </a:schemeClr>
                </a:solidFill>
              </a:rPr>
              <a:t>Cash balance as of January 1, 2023: $146,517</a:t>
            </a:r>
            <a:endParaRPr lang="en-ID" sz="1200" i="1" dirty="0">
              <a:solidFill>
                <a:schemeClr val="tx1">
                  <a:lumMod val="65000"/>
                  <a:lumOff val="35000"/>
                </a:schemeClr>
              </a:solidFill>
            </a:endParaRPr>
          </a:p>
        </p:txBody>
      </p:sp>
      <p:cxnSp>
        <p:nvCxnSpPr>
          <p:cNvPr id="98" name="Straight Connector 97">
            <a:extLst>
              <a:ext uri="{FF2B5EF4-FFF2-40B4-BE49-F238E27FC236}">
                <a16:creationId xmlns:a16="http://schemas.microsoft.com/office/drawing/2014/main" id="{161FC254-0A59-0CF1-820D-EA4CD6633EEF}"/>
              </a:ext>
            </a:extLst>
          </p:cNvPr>
          <p:cNvCxnSpPr>
            <a:cxnSpLocks/>
          </p:cNvCxnSpPr>
          <p:nvPr/>
        </p:nvCxnSpPr>
        <p:spPr>
          <a:xfrm>
            <a:off x="250824" y="1468121"/>
            <a:ext cx="4892385" cy="0"/>
          </a:xfrm>
          <a:prstGeom prst="line">
            <a:avLst/>
          </a:prstGeom>
        </p:spPr>
        <p:style>
          <a:lnRef idx="1">
            <a:schemeClr val="accent1"/>
          </a:lnRef>
          <a:fillRef idx="0">
            <a:schemeClr val="accent1"/>
          </a:fillRef>
          <a:effectRef idx="0">
            <a:schemeClr val="accent1"/>
          </a:effectRef>
          <a:fontRef idx="minor">
            <a:schemeClr val="tx1"/>
          </a:fontRef>
        </p:style>
      </p:cxnSp>
      <p:sp>
        <p:nvSpPr>
          <p:cNvPr id="107" name="Oval 106">
            <a:extLst>
              <a:ext uri="{FF2B5EF4-FFF2-40B4-BE49-F238E27FC236}">
                <a16:creationId xmlns:a16="http://schemas.microsoft.com/office/drawing/2014/main" id="{A637E8C1-AABD-4244-74AC-E5A6742EF17B}"/>
              </a:ext>
            </a:extLst>
          </p:cNvPr>
          <p:cNvSpPr/>
          <p:nvPr/>
        </p:nvSpPr>
        <p:spPr>
          <a:xfrm>
            <a:off x="5696267" y="1657843"/>
            <a:ext cx="472440" cy="472440"/>
          </a:xfrm>
          <a:prstGeom prst="ellipse">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Arrow: Pentagon 3">
            <a:extLst>
              <a:ext uri="{FF2B5EF4-FFF2-40B4-BE49-F238E27FC236}">
                <a16:creationId xmlns:a16="http://schemas.microsoft.com/office/drawing/2014/main" id="{FB78DB7C-39BC-C5AD-F249-49CA146A02DD}"/>
              </a:ext>
            </a:extLst>
          </p:cNvPr>
          <p:cNvSpPr/>
          <p:nvPr/>
        </p:nvSpPr>
        <p:spPr>
          <a:xfrm>
            <a:off x="250824" y="1916026"/>
            <a:ext cx="1813336" cy="826054"/>
          </a:xfrm>
          <a:prstGeom prst="homePlate">
            <a:avLst>
              <a:gd name="adj" fmla="val 42390"/>
            </a:avLst>
          </a:prstGeom>
          <a:solidFill>
            <a:srgbClr val="69788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1" name="Arrow: Chevron 100">
            <a:extLst>
              <a:ext uri="{FF2B5EF4-FFF2-40B4-BE49-F238E27FC236}">
                <a16:creationId xmlns:a16="http://schemas.microsoft.com/office/drawing/2014/main" id="{70B16ABB-B6B7-A40F-E0B9-DFF71382DBA2}"/>
              </a:ext>
            </a:extLst>
          </p:cNvPr>
          <p:cNvSpPr/>
          <p:nvPr/>
        </p:nvSpPr>
        <p:spPr>
          <a:xfrm>
            <a:off x="1790347" y="1916026"/>
            <a:ext cx="1813336" cy="826054"/>
          </a:xfrm>
          <a:prstGeom prst="chevron">
            <a:avLst>
              <a:gd name="adj" fmla="val 43561"/>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2" name="Arrow: Chevron 101">
            <a:extLst>
              <a:ext uri="{FF2B5EF4-FFF2-40B4-BE49-F238E27FC236}">
                <a16:creationId xmlns:a16="http://schemas.microsoft.com/office/drawing/2014/main" id="{7B7BB020-EA4C-B867-16AB-643997F7EE0B}"/>
              </a:ext>
            </a:extLst>
          </p:cNvPr>
          <p:cNvSpPr/>
          <p:nvPr/>
        </p:nvSpPr>
        <p:spPr>
          <a:xfrm>
            <a:off x="3329872" y="1916026"/>
            <a:ext cx="1813336" cy="826054"/>
          </a:xfrm>
          <a:prstGeom prst="chevron">
            <a:avLst>
              <a:gd name="adj" fmla="val 43561"/>
            </a:avLst>
          </a:prstGeom>
          <a:solidFill>
            <a:srgbClr val="067D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3" name="TextBox 2">
            <a:extLst>
              <a:ext uri="{FF2B5EF4-FFF2-40B4-BE49-F238E27FC236}">
                <a16:creationId xmlns:a16="http://schemas.microsoft.com/office/drawing/2014/main" id="{C221B88F-9541-C99C-9564-DC5F83F5A32A}"/>
              </a:ext>
            </a:extLst>
          </p:cNvPr>
          <p:cNvSpPr txBox="1"/>
          <p:nvPr/>
        </p:nvSpPr>
        <p:spPr>
          <a:xfrm>
            <a:off x="398534" y="2021440"/>
            <a:ext cx="1198667" cy="615228"/>
          </a:xfrm>
          <a:prstGeom prst="rect">
            <a:avLst/>
          </a:prstGeom>
          <a:noFill/>
        </p:spPr>
        <p:txBody>
          <a:bodyPr wrap="square" lIns="0" tIns="0" rIns="0" bIns="0" rtlCol="0" anchor="ctr">
            <a:spAutoFit/>
          </a:bodyPr>
          <a:lstStyle/>
          <a:p>
            <a:pPr lvl="0">
              <a:spcBef>
                <a:spcPts val="600"/>
              </a:spcBef>
            </a:pPr>
            <a:r>
              <a:rPr lang="en-US" sz="1050" dirty="0">
                <a:solidFill>
                  <a:schemeClr val="bg1"/>
                </a:solidFill>
                <a:latin typeface="Segoe UI" panose="020B0502040204020203" pitchFamily="34" charset="0"/>
                <a:cs typeface="Segoe UI" panose="020B0502040204020203" pitchFamily="34" charset="0"/>
              </a:rPr>
              <a:t>PAC to PAC Contributions:</a:t>
            </a:r>
          </a:p>
          <a:p>
            <a:pPr lvl="0">
              <a:spcBef>
                <a:spcPts val="600"/>
              </a:spcBef>
            </a:pPr>
            <a:r>
              <a:rPr lang="en-US" sz="1600" b="1" dirty="0">
                <a:solidFill>
                  <a:schemeClr val="bg1"/>
                </a:solidFill>
                <a:latin typeface="Segoe UI" panose="020B0502040204020203" pitchFamily="34" charset="0"/>
                <a:cs typeface="Segoe UI" panose="020B0502040204020203" pitchFamily="34" charset="0"/>
              </a:rPr>
              <a:t>$15,000</a:t>
            </a:r>
            <a:endParaRPr lang="en-ID" sz="1100" b="1" dirty="0">
              <a:solidFill>
                <a:schemeClr val="bg1"/>
              </a:solidFill>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0ACE9E38-6D8D-ABEE-7486-00C5DB6A5C82}"/>
              </a:ext>
            </a:extLst>
          </p:cNvPr>
          <p:cNvSpPr txBox="1"/>
          <p:nvPr/>
        </p:nvSpPr>
        <p:spPr>
          <a:xfrm>
            <a:off x="3831408" y="2005889"/>
            <a:ext cx="1198667" cy="646331"/>
          </a:xfrm>
          <a:prstGeom prst="rect">
            <a:avLst/>
          </a:prstGeom>
          <a:noFill/>
        </p:spPr>
        <p:txBody>
          <a:bodyPr wrap="square" lIns="0" tIns="0" rIns="0" bIns="0" rtlCol="0" anchor="ctr">
            <a:spAutoFit/>
          </a:bodyPr>
          <a:lstStyle/>
          <a:p>
            <a:pPr lvl="0">
              <a:spcBef>
                <a:spcPts val="600"/>
              </a:spcBef>
            </a:pPr>
            <a:r>
              <a:rPr lang="en-US" sz="1050" dirty="0">
                <a:solidFill>
                  <a:schemeClr val="bg1"/>
                </a:solidFill>
                <a:latin typeface="Segoe UI" panose="020B0502040204020203" pitchFamily="34" charset="0"/>
                <a:cs typeface="Segoe UI" panose="020B0502040204020203" pitchFamily="34" charset="0"/>
              </a:rPr>
              <a:t>HDA Member Contributions:</a:t>
            </a:r>
          </a:p>
          <a:p>
            <a:pPr>
              <a:spcBef>
                <a:spcPts val="600"/>
              </a:spcBef>
            </a:pPr>
            <a:r>
              <a:rPr lang="en-US" sz="1600" b="1" dirty="0">
                <a:solidFill>
                  <a:schemeClr val="bg1"/>
                </a:solidFill>
                <a:latin typeface="Segoe UI" panose="020B0502040204020203" pitchFamily="34" charset="0"/>
                <a:cs typeface="Segoe UI" panose="020B0502040204020203" pitchFamily="34" charset="0"/>
              </a:rPr>
              <a:t>$72,264</a:t>
            </a:r>
            <a:endParaRPr lang="en-ID" sz="1600" b="1" dirty="0">
              <a:solidFill>
                <a:schemeClr val="bg1"/>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20EF74EC-23B5-026F-DF4A-BBC7073E8CDC}"/>
              </a:ext>
            </a:extLst>
          </p:cNvPr>
          <p:cNvSpPr txBox="1"/>
          <p:nvPr/>
        </p:nvSpPr>
        <p:spPr>
          <a:xfrm>
            <a:off x="2247478" y="2021440"/>
            <a:ext cx="1198667" cy="615228"/>
          </a:xfrm>
          <a:prstGeom prst="rect">
            <a:avLst/>
          </a:prstGeom>
          <a:noFill/>
        </p:spPr>
        <p:txBody>
          <a:bodyPr wrap="square" lIns="0" tIns="0" rIns="0" bIns="0" rtlCol="0" anchor="ctr">
            <a:spAutoFit/>
          </a:bodyPr>
          <a:lstStyle/>
          <a:p>
            <a:pPr lvl="0">
              <a:spcBef>
                <a:spcPts val="600"/>
              </a:spcBef>
            </a:pPr>
            <a:r>
              <a:rPr lang="en-US" sz="1050" dirty="0">
                <a:solidFill>
                  <a:schemeClr val="bg1"/>
                </a:solidFill>
                <a:latin typeface="Segoe UI" panose="020B0502040204020203" pitchFamily="34" charset="0"/>
                <a:cs typeface="Segoe UI" panose="020B0502040204020203" pitchFamily="34" charset="0"/>
              </a:rPr>
              <a:t>HDA Staff Contributions:</a:t>
            </a:r>
          </a:p>
          <a:p>
            <a:pPr>
              <a:spcBef>
                <a:spcPts val="600"/>
              </a:spcBef>
            </a:pPr>
            <a:r>
              <a:rPr lang="en-US" sz="1600" b="1" dirty="0">
                <a:solidFill>
                  <a:schemeClr val="bg1"/>
                </a:solidFill>
                <a:latin typeface="Segoe UI" panose="020B0502040204020203" pitchFamily="34" charset="0"/>
                <a:cs typeface="Segoe UI" panose="020B0502040204020203" pitchFamily="34" charset="0"/>
              </a:rPr>
              <a:t>$34,610</a:t>
            </a:r>
            <a:endParaRPr lang="en-ID" sz="1600" b="1" dirty="0">
              <a:solidFill>
                <a:schemeClr val="bg1"/>
              </a:solidFill>
              <a:latin typeface="Segoe UI" panose="020B0502040204020203" pitchFamily="34" charset="0"/>
              <a:cs typeface="Segoe UI" panose="020B0502040204020203" pitchFamily="34" charset="0"/>
            </a:endParaRPr>
          </a:p>
        </p:txBody>
      </p:sp>
      <p:sp>
        <p:nvSpPr>
          <p:cNvPr id="56" name="TextBox 55">
            <a:extLst>
              <a:ext uri="{FF2B5EF4-FFF2-40B4-BE49-F238E27FC236}">
                <a16:creationId xmlns:a16="http://schemas.microsoft.com/office/drawing/2014/main" id="{17113FEB-F6B9-C050-AC9A-01C49D801B82}"/>
              </a:ext>
            </a:extLst>
          </p:cNvPr>
          <p:cNvSpPr txBox="1"/>
          <p:nvPr/>
        </p:nvSpPr>
        <p:spPr>
          <a:xfrm>
            <a:off x="250825" y="2819749"/>
            <a:ext cx="4892384" cy="362362"/>
          </a:xfrm>
          <a:prstGeom prst="rect">
            <a:avLst/>
          </a:prstGeom>
          <a:solidFill>
            <a:srgbClr val="B53034"/>
          </a:solidFill>
        </p:spPr>
        <p:txBody>
          <a:bodyPr wrap="square" lIns="0" tIns="0" rIns="0" bIns="0" rtlCol="0" anchor="ctr">
            <a:noAutofit/>
          </a:bodyPr>
          <a:lstStyle>
            <a:defPPr>
              <a:defRPr lang="en-US"/>
            </a:defPPr>
            <a:lvl1pPr algn="ctr">
              <a:lnSpc>
                <a:spcPct val="107000"/>
              </a:lnSpc>
              <a:spcAft>
                <a:spcPts val="800"/>
              </a:spcAft>
              <a:defRPr sz="1200" b="1">
                <a:solidFill>
                  <a:schemeClr val="bg1"/>
                </a:solidFill>
                <a:latin typeface="Segoe UI" panose="020B0502040204020203" pitchFamily="34" charset="0"/>
                <a:cs typeface="Segoe UI" panose="020B0502040204020203" pitchFamily="34" charset="0"/>
              </a:defRPr>
            </a:lvl1pPr>
          </a:lstStyle>
          <a:p>
            <a:r>
              <a:rPr lang="en-US" dirty="0"/>
              <a:t>Total Receipts: $121,874</a:t>
            </a:r>
            <a:endParaRPr lang="en-ID" dirty="0"/>
          </a:p>
        </p:txBody>
      </p:sp>
      <p:sp>
        <p:nvSpPr>
          <p:cNvPr id="57" name="TextBox 56">
            <a:extLst>
              <a:ext uri="{FF2B5EF4-FFF2-40B4-BE49-F238E27FC236}">
                <a16:creationId xmlns:a16="http://schemas.microsoft.com/office/drawing/2014/main" id="{8A2C9BB1-FB5A-849A-996E-0A24B24ED7D9}"/>
              </a:ext>
            </a:extLst>
          </p:cNvPr>
          <p:cNvSpPr txBox="1"/>
          <p:nvPr/>
        </p:nvSpPr>
        <p:spPr>
          <a:xfrm>
            <a:off x="5366018" y="2337918"/>
            <a:ext cx="1132939" cy="547113"/>
          </a:xfrm>
          <a:prstGeom prst="rect">
            <a:avLst/>
          </a:prstGeom>
          <a:noFill/>
        </p:spPr>
        <p:txBody>
          <a:bodyPr wrap="square" lIns="0" tIns="0" rIns="0" bIns="0" rtlCol="0">
            <a:spAutoFit/>
          </a:bodyPr>
          <a:lstStyle/>
          <a:p>
            <a:pPr algn="ctr">
              <a:lnSpc>
                <a:spcPct val="107000"/>
              </a:lnSpc>
              <a:spcAft>
                <a:spcPts val="800"/>
              </a:spcAft>
            </a:pPr>
            <a:r>
              <a:rPr lang="en-US" sz="1200" b="1" dirty="0">
                <a:solidFill>
                  <a:srgbClr val="0D2160"/>
                </a:solidFill>
                <a:latin typeface="Segoe UI" panose="020B0502040204020203" pitchFamily="34" charset="0"/>
                <a:cs typeface="Segoe UI" panose="020B0502040204020203" pitchFamily="34" charset="0"/>
              </a:rPr>
              <a:t>Disbursements: </a:t>
            </a:r>
          </a:p>
          <a:p>
            <a:pPr algn="ctr">
              <a:lnSpc>
                <a:spcPct val="107000"/>
              </a:lnSpc>
              <a:spcAft>
                <a:spcPts val="800"/>
              </a:spcAft>
            </a:pPr>
            <a:r>
              <a:rPr lang="en-US" b="1" dirty="0">
                <a:solidFill>
                  <a:srgbClr val="0D2160"/>
                </a:solidFill>
                <a:latin typeface="Segoe UI" panose="020B0502040204020203" pitchFamily="34" charset="0"/>
                <a:cs typeface="Segoe UI" panose="020B0502040204020203" pitchFamily="34" charset="0"/>
              </a:rPr>
              <a:t>$159,000</a:t>
            </a:r>
            <a:endParaRPr lang="en-ID" b="1" dirty="0">
              <a:solidFill>
                <a:srgbClr val="0D2160"/>
              </a:solidFill>
              <a:latin typeface="Segoe UI" panose="020B0502040204020203" pitchFamily="34" charset="0"/>
              <a:cs typeface="Segoe UI" panose="020B0502040204020203" pitchFamily="34" charset="0"/>
            </a:endParaRPr>
          </a:p>
        </p:txBody>
      </p:sp>
      <p:cxnSp>
        <p:nvCxnSpPr>
          <p:cNvPr id="103" name="Straight Connector 102">
            <a:extLst>
              <a:ext uri="{FF2B5EF4-FFF2-40B4-BE49-F238E27FC236}">
                <a16:creationId xmlns:a16="http://schemas.microsoft.com/office/drawing/2014/main" id="{2CEE1B65-E794-41B8-AE0C-04AD456E66D3}"/>
              </a:ext>
            </a:extLst>
          </p:cNvPr>
          <p:cNvCxnSpPr>
            <a:cxnSpLocks/>
          </p:cNvCxnSpPr>
          <p:nvPr/>
        </p:nvCxnSpPr>
        <p:spPr>
          <a:xfrm>
            <a:off x="250824" y="3000930"/>
            <a:ext cx="134637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16BE4059-AB97-7B14-E09C-5BF7D6A3B633}"/>
              </a:ext>
            </a:extLst>
          </p:cNvPr>
          <p:cNvCxnSpPr>
            <a:cxnSpLocks/>
          </p:cNvCxnSpPr>
          <p:nvPr/>
        </p:nvCxnSpPr>
        <p:spPr>
          <a:xfrm>
            <a:off x="3796832" y="3000930"/>
            <a:ext cx="134637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1" name="Rectangle 110">
            <a:extLst>
              <a:ext uri="{FF2B5EF4-FFF2-40B4-BE49-F238E27FC236}">
                <a16:creationId xmlns:a16="http://schemas.microsoft.com/office/drawing/2014/main" id="{D6D4B4C4-EC20-D9D5-C624-EF6D87B3ABAB}"/>
              </a:ext>
            </a:extLst>
          </p:cNvPr>
          <p:cNvSpPr/>
          <p:nvPr/>
        </p:nvSpPr>
        <p:spPr>
          <a:xfrm flipV="1">
            <a:off x="5257800" y="3134290"/>
            <a:ext cx="1349375" cy="47821"/>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2" name="TextBox 61">
            <a:extLst>
              <a:ext uri="{FF2B5EF4-FFF2-40B4-BE49-F238E27FC236}">
                <a16:creationId xmlns:a16="http://schemas.microsoft.com/office/drawing/2014/main" id="{21C3AE71-3C51-7E8B-E0D1-C0565FAFA181}"/>
              </a:ext>
            </a:extLst>
          </p:cNvPr>
          <p:cNvSpPr txBox="1"/>
          <p:nvPr/>
        </p:nvSpPr>
        <p:spPr>
          <a:xfrm>
            <a:off x="250825" y="3373042"/>
            <a:ext cx="1441597" cy="905120"/>
          </a:xfrm>
          <a:prstGeom prst="rect">
            <a:avLst/>
          </a:prstGeom>
          <a:noFill/>
        </p:spPr>
        <p:txBody>
          <a:bodyPr wrap="square" lIns="0" tIns="0" rIns="0" bIns="0" rtlCol="0">
            <a:spAutoFit/>
          </a:bodyPr>
          <a:lstStyle/>
          <a:p>
            <a:pPr>
              <a:lnSpc>
                <a:spcPct val="107000"/>
              </a:lnSpc>
              <a:spcAft>
                <a:spcPts val="800"/>
              </a:spcAft>
            </a:pPr>
            <a:r>
              <a:rPr lang="en-US" sz="1400" b="1" dirty="0">
                <a:latin typeface="Segoe UI" panose="020B0502040204020203" pitchFamily="34" charset="0"/>
                <a:cs typeface="Segoe UI" panose="020B0502040204020203" pitchFamily="34" charset="0"/>
              </a:rPr>
              <a:t>HDAPAC Receipts and Disbursements by Year:</a:t>
            </a:r>
            <a:endParaRPr lang="en-ID" sz="1400" b="1" dirty="0">
              <a:latin typeface="Segoe UI" panose="020B0502040204020203" pitchFamily="34" charset="0"/>
              <a:cs typeface="Segoe UI" panose="020B0502040204020203" pitchFamily="34" charset="0"/>
            </a:endParaRPr>
          </a:p>
        </p:txBody>
      </p:sp>
      <p:graphicFrame>
        <p:nvGraphicFramePr>
          <p:cNvPr id="128" name="Chart 127">
            <a:extLst>
              <a:ext uri="{FF2B5EF4-FFF2-40B4-BE49-F238E27FC236}">
                <a16:creationId xmlns:a16="http://schemas.microsoft.com/office/drawing/2014/main" id="{1D1FE7DA-BB04-795C-ECC9-2A1B1367E87A}"/>
              </a:ext>
            </a:extLst>
          </p:cNvPr>
          <p:cNvGraphicFramePr/>
          <p:nvPr>
            <p:extLst>
              <p:ext uri="{D42A27DB-BD31-4B8C-83A1-F6EECF244321}">
                <p14:modId xmlns:p14="http://schemas.microsoft.com/office/powerpoint/2010/main" val="2682723115"/>
              </p:ext>
            </p:extLst>
          </p:nvPr>
        </p:nvGraphicFramePr>
        <p:xfrm>
          <a:off x="1714790" y="3373042"/>
          <a:ext cx="4892385" cy="1675017"/>
        </p:xfrm>
        <a:graphic>
          <a:graphicData uri="http://schemas.openxmlformats.org/drawingml/2006/chart">
            <c:chart xmlns:c="http://schemas.openxmlformats.org/drawingml/2006/chart" xmlns:r="http://schemas.openxmlformats.org/officeDocument/2006/relationships" r:id="rId3"/>
          </a:graphicData>
        </a:graphic>
      </p:graphicFrame>
      <p:grpSp>
        <p:nvGrpSpPr>
          <p:cNvPr id="133" name="Group 132">
            <a:extLst>
              <a:ext uri="{FF2B5EF4-FFF2-40B4-BE49-F238E27FC236}">
                <a16:creationId xmlns:a16="http://schemas.microsoft.com/office/drawing/2014/main" id="{CF56E003-D3DA-156B-EC5E-4225788F2A69}"/>
              </a:ext>
            </a:extLst>
          </p:cNvPr>
          <p:cNvGrpSpPr/>
          <p:nvPr/>
        </p:nvGrpSpPr>
        <p:grpSpPr>
          <a:xfrm>
            <a:off x="250825" y="4667413"/>
            <a:ext cx="1037140" cy="339692"/>
            <a:chOff x="611319" y="4482919"/>
            <a:chExt cx="1037140" cy="339692"/>
          </a:xfrm>
        </p:grpSpPr>
        <p:sp>
          <p:nvSpPr>
            <p:cNvPr id="129" name="Rectangle 128">
              <a:extLst>
                <a:ext uri="{FF2B5EF4-FFF2-40B4-BE49-F238E27FC236}">
                  <a16:creationId xmlns:a16="http://schemas.microsoft.com/office/drawing/2014/main" id="{01ADA4EA-3015-6E7F-1891-AE3753CA716B}"/>
                </a:ext>
              </a:extLst>
            </p:cNvPr>
            <p:cNvSpPr/>
            <p:nvPr/>
          </p:nvSpPr>
          <p:spPr>
            <a:xfrm>
              <a:off x="611319" y="4500706"/>
              <a:ext cx="101771" cy="101771"/>
            </a:xfrm>
            <a:prstGeom prst="rect">
              <a:avLst/>
            </a:prstGeom>
            <a:solidFill>
              <a:srgbClr val="067D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0" name="Rectangle 129">
              <a:extLst>
                <a:ext uri="{FF2B5EF4-FFF2-40B4-BE49-F238E27FC236}">
                  <a16:creationId xmlns:a16="http://schemas.microsoft.com/office/drawing/2014/main" id="{D6548307-CBFA-C70E-A272-076BFD7A272E}"/>
                </a:ext>
              </a:extLst>
            </p:cNvPr>
            <p:cNvSpPr/>
            <p:nvPr/>
          </p:nvSpPr>
          <p:spPr>
            <a:xfrm>
              <a:off x="611319" y="4703053"/>
              <a:ext cx="101771" cy="101771"/>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31" name="TextBox 130">
              <a:extLst>
                <a:ext uri="{FF2B5EF4-FFF2-40B4-BE49-F238E27FC236}">
                  <a16:creationId xmlns:a16="http://schemas.microsoft.com/office/drawing/2014/main" id="{A4149899-5E30-2B43-2914-3771FAF37EE0}"/>
                </a:ext>
              </a:extLst>
            </p:cNvPr>
            <p:cNvSpPr txBox="1"/>
            <p:nvPr/>
          </p:nvSpPr>
          <p:spPr>
            <a:xfrm>
              <a:off x="790268" y="4482919"/>
              <a:ext cx="858191" cy="137345"/>
            </a:xfrm>
            <a:prstGeom prst="rect">
              <a:avLst/>
            </a:prstGeom>
            <a:noFill/>
          </p:spPr>
          <p:txBody>
            <a:bodyPr wrap="square" lIns="0" tIns="0" rIns="0" bIns="0" rtlCol="0" anchor="ctr">
              <a:spAutoFit/>
            </a:bodyPr>
            <a:lstStyle/>
            <a:p>
              <a:pPr>
                <a:lnSpc>
                  <a:spcPct val="107000"/>
                </a:lnSpc>
                <a:spcAft>
                  <a:spcPts val="8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Receipts</a:t>
              </a:r>
              <a:endParaRPr lang="en-ID" sz="900" dirty="0">
                <a:solidFill>
                  <a:schemeClr val="tx1">
                    <a:lumMod val="65000"/>
                    <a:lumOff val="35000"/>
                  </a:schemeClr>
                </a:solidFill>
                <a:latin typeface="Segoe UI" panose="020B0502040204020203" pitchFamily="34" charset="0"/>
                <a:cs typeface="Segoe UI" panose="020B0502040204020203" pitchFamily="34" charset="0"/>
              </a:endParaRPr>
            </a:p>
          </p:txBody>
        </p:sp>
        <p:sp>
          <p:nvSpPr>
            <p:cNvPr id="132" name="TextBox 131">
              <a:extLst>
                <a:ext uri="{FF2B5EF4-FFF2-40B4-BE49-F238E27FC236}">
                  <a16:creationId xmlns:a16="http://schemas.microsoft.com/office/drawing/2014/main" id="{49FDB1CC-E548-0E45-178B-FAA32E566C7B}"/>
                </a:ext>
              </a:extLst>
            </p:cNvPr>
            <p:cNvSpPr txBox="1"/>
            <p:nvPr/>
          </p:nvSpPr>
          <p:spPr>
            <a:xfrm>
              <a:off x="790268" y="4685266"/>
              <a:ext cx="858191" cy="137345"/>
            </a:xfrm>
            <a:prstGeom prst="rect">
              <a:avLst/>
            </a:prstGeom>
            <a:noFill/>
          </p:spPr>
          <p:txBody>
            <a:bodyPr wrap="square" lIns="0" tIns="0" rIns="0" bIns="0" rtlCol="0" anchor="ctr">
              <a:spAutoFit/>
            </a:bodyPr>
            <a:lstStyle/>
            <a:p>
              <a:pPr>
                <a:lnSpc>
                  <a:spcPct val="107000"/>
                </a:lnSpc>
                <a:spcAft>
                  <a:spcPts val="8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Disbursements</a:t>
              </a:r>
              <a:endParaRPr lang="en-ID" sz="900" dirty="0">
                <a:solidFill>
                  <a:schemeClr val="tx1">
                    <a:lumMod val="65000"/>
                    <a:lumOff val="35000"/>
                  </a:schemeClr>
                </a:solidFill>
                <a:latin typeface="Segoe UI" panose="020B0502040204020203" pitchFamily="34" charset="0"/>
                <a:cs typeface="Segoe UI" panose="020B0502040204020203" pitchFamily="34" charset="0"/>
              </a:endParaRPr>
            </a:p>
          </p:txBody>
        </p:sp>
      </p:grpSp>
      <p:cxnSp>
        <p:nvCxnSpPr>
          <p:cNvPr id="134" name="Straight Connector 133">
            <a:extLst>
              <a:ext uri="{FF2B5EF4-FFF2-40B4-BE49-F238E27FC236}">
                <a16:creationId xmlns:a16="http://schemas.microsoft.com/office/drawing/2014/main" id="{1FE6D0C5-7E66-D0A2-794A-8EFA2D4D04CA}"/>
              </a:ext>
            </a:extLst>
          </p:cNvPr>
          <p:cNvCxnSpPr>
            <a:cxnSpLocks/>
          </p:cNvCxnSpPr>
          <p:nvPr/>
        </p:nvCxnSpPr>
        <p:spPr>
          <a:xfrm>
            <a:off x="265689" y="3274750"/>
            <a:ext cx="6343391"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EF7DE1FF-FFFF-A9E6-E71C-6581737A1383}"/>
              </a:ext>
            </a:extLst>
          </p:cNvPr>
          <p:cNvCxnSpPr>
            <a:cxnSpLocks/>
          </p:cNvCxnSpPr>
          <p:nvPr/>
        </p:nvCxnSpPr>
        <p:spPr>
          <a:xfrm>
            <a:off x="265689" y="5137756"/>
            <a:ext cx="6343391"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7" name="TextBox 136">
            <a:extLst>
              <a:ext uri="{FF2B5EF4-FFF2-40B4-BE49-F238E27FC236}">
                <a16:creationId xmlns:a16="http://schemas.microsoft.com/office/drawing/2014/main" id="{125118A0-A668-2732-0FAA-6F5566179BA7}"/>
              </a:ext>
            </a:extLst>
          </p:cNvPr>
          <p:cNvSpPr txBox="1"/>
          <p:nvPr/>
        </p:nvSpPr>
        <p:spPr>
          <a:xfrm>
            <a:off x="0" y="5227453"/>
            <a:ext cx="1496017" cy="1790493"/>
          </a:xfrm>
          <a:prstGeom prst="rect">
            <a:avLst/>
          </a:prstGeom>
          <a:solidFill>
            <a:srgbClr val="067DB3"/>
          </a:solidFill>
        </p:spPr>
        <p:txBody>
          <a:bodyPr wrap="square" lIns="252000" tIns="0" rIns="0" bIns="0" rtlCol="0" anchor="ctr">
            <a:noAutofit/>
          </a:bodyPr>
          <a:lstStyle>
            <a:defPPr>
              <a:defRPr lang="en-US"/>
            </a:defPPr>
            <a:lvl1pPr>
              <a:defRPr sz="1050" b="1">
                <a:latin typeface="Segoe UI" panose="020B0502040204020203" pitchFamily="34" charset="0"/>
                <a:cs typeface="Segoe UI" panose="020B0502040204020203" pitchFamily="34" charset="0"/>
              </a:defRPr>
            </a:lvl1pPr>
          </a:lstStyle>
          <a:p>
            <a:pPr>
              <a:lnSpc>
                <a:spcPct val="107000"/>
              </a:lnSpc>
              <a:spcAft>
                <a:spcPts val="800"/>
              </a:spcAft>
            </a:pPr>
            <a:r>
              <a:rPr lang="en-US" sz="1400" dirty="0">
                <a:solidFill>
                  <a:schemeClr val="bg1"/>
                </a:solidFill>
              </a:rPr>
              <a:t>Distributions </a:t>
            </a:r>
            <a:br>
              <a:rPr lang="en-US" sz="1400" dirty="0">
                <a:solidFill>
                  <a:schemeClr val="bg1"/>
                </a:solidFill>
              </a:rPr>
            </a:br>
            <a:r>
              <a:rPr lang="en-US" sz="1200" b="0" dirty="0">
                <a:solidFill>
                  <a:schemeClr val="bg1"/>
                </a:solidFill>
              </a:rPr>
              <a:t>by committee:</a:t>
            </a:r>
            <a:endParaRPr lang="en-ID" sz="1400" b="0" dirty="0">
              <a:solidFill>
                <a:schemeClr val="bg1"/>
              </a:solidFill>
            </a:endParaRPr>
          </a:p>
        </p:txBody>
      </p:sp>
      <p:grpSp>
        <p:nvGrpSpPr>
          <p:cNvPr id="164" name="Group 163">
            <a:extLst>
              <a:ext uri="{FF2B5EF4-FFF2-40B4-BE49-F238E27FC236}">
                <a16:creationId xmlns:a16="http://schemas.microsoft.com/office/drawing/2014/main" id="{6AA6C2C6-F5FE-F4CF-5788-9F2B3A1C8C32}"/>
              </a:ext>
            </a:extLst>
          </p:cNvPr>
          <p:cNvGrpSpPr/>
          <p:nvPr/>
        </p:nvGrpSpPr>
        <p:grpSpPr>
          <a:xfrm>
            <a:off x="1597201" y="5232099"/>
            <a:ext cx="5009974" cy="1777737"/>
            <a:chOff x="790777" y="5722324"/>
            <a:chExt cx="5816398" cy="1777737"/>
          </a:xfrm>
        </p:grpSpPr>
        <p:sp>
          <p:nvSpPr>
            <p:cNvPr id="139" name="TextBox 138">
              <a:extLst>
                <a:ext uri="{FF2B5EF4-FFF2-40B4-BE49-F238E27FC236}">
                  <a16:creationId xmlns:a16="http://schemas.microsoft.com/office/drawing/2014/main" id="{0BB7820A-DF4A-70AE-2D4F-A9B8E106D3BF}"/>
                </a:ext>
              </a:extLst>
            </p:cNvPr>
            <p:cNvSpPr txBox="1"/>
            <p:nvPr/>
          </p:nvSpPr>
          <p:spPr>
            <a:xfrm>
              <a:off x="794259" y="5770746"/>
              <a:ext cx="2478530"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House Energy and Commerce:</a:t>
              </a:r>
              <a:endParaRPr lang="en-ID" sz="800" dirty="0"/>
            </a:p>
          </p:txBody>
        </p:sp>
        <p:sp>
          <p:nvSpPr>
            <p:cNvPr id="142" name="TextBox 141">
              <a:extLst>
                <a:ext uri="{FF2B5EF4-FFF2-40B4-BE49-F238E27FC236}">
                  <a16:creationId xmlns:a16="http://schemas.microsoft.com/office/drawing/2014/main" id="{B6DA433E-AD71-37C8-EEC7-A678E6B88F20}"/>
                </a:ext>
              </a:extLst>
            </p:cNvPr>
            <p:cNvSpPr txBox="1"/>
            <p:nvPr/>
          </p:nvSpPr>
          <p:spPr>
            <a:xfrm>
              <a:off x="794259" y="6030377"/>
              <a:ext cx="2478530"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House Ways and Means Committee:</a:t>
              </a:r>
              <a:endParaRPr lang="en-ID" sz="800" dirty="0"/>
            </a:p>
          </p:txBody>
        </p:sp>
        <p:sp>
          <p:nvSpPr>
            <p:cNvPr id="143" name="TextBox 142">
              <a:extLst>
                <a:ext uri="{FF2B5EF4-FFF2-40B4-BE49-F238E27FC236}">
                  <a16:creationId xmlns:a16="http://schemas.microsoft.com/office/drawing/2014/main" id="{6A9974DB-5B87-606A-5B13-78923D611609}"/>
                </a:ext>
              </a:extLst>
            </p:cNvPr>
            <p:cNvSpPr txBox="1"/>
            <p:nvPr/>
          </p:nvSpPr>
          <p:spPr>
            <a:xfrm>
              <a:off x="794259" y="6290007"/>
              <a:ext cx="2478530"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House Judiciary Committee</a:t>
              </a:r>
              <a:endParaRPr lang="en-ID" sz="800" dirty="0"/>
            </a:p>
          </p:txBody>
        </p:sp>
        <p:sp>
          <p:nvSpPr>
            <p:cNvPr id="144" name="TextBox 143">
              <a:extLst>
                <a:ext uri="{FF2B5EF4-FFF2-40B4-BE49-F238E27FC236}">
                  <a16:creationId xmlns:a16="http://schemas.microsoft.com/office/drawing/2014/main" id="{A2895AF7-358A-FDB0-33C6-5A0D4429FECD}"/>
                </a:ext>
              </a:extLst>
            </p:cNvPr>
            <p:cNvSpPr txBox="1"/>
            <p:nvPr/>
          </p:nvSpPr>
          <p:spPr>
            <a:xfrm>
              <a:off x="794259" y="6549638"/>
              <a:ext cx="2478530"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Senate HELP and Finance Committees:</a:t>
              </a:r>
              <a:endParaRPr lang="en-ID" sz="800" dirty="0"/>
            </a:p>
          </p:txBody>
        </p:sp>
        <p:sp>
          <p:nvSpPr>
            <p:cNvPr id="145" name="TextBox 144">
              <a:extLst>
                <a:ext uri="{FF2B5EF4-FFF2-40B4-BE49-F238E27FC236}">
                  <a16:creationId xmlns:a16="http://schemas.microsoft.com/office/drawing/2014/main" id="{DD58C7A5-86B8-4591-3307-DE93447C9DB1}"/>
                </a:ext>
              </a:extLst>
            </p:cNvPr>
            <p:cNvSpPr txBox="1"/>
            <p:nvPr/>
          </p:nvSpPr>
          <p:spPr>
            <a:xfrm>
              <a:off x="794259" y="6747713"/>
              <a:ext cx="2478530" cy="24622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Senate Judiciary and Homeland Security Government Affairs Committees:</a:t>
              </a:r>
              <a:endParaRPr lang="en-ID" sz="800" dirty="0"/>
            </a:p>
          </p:txBody>
        </p:sp>
        <p:sp>
          <p:nvSpPr>
            <p:cNvPr id="146" name="TextBox 145">
              <a:extLst>
                <a:ext uri="{FF2B5EF4-FFF2-40B4-BE49-F238E27FC236}">
                  <a16:creationId xmlns:a16="http://schemas.microsoft.com/office/drawing/2014/main" id="{41D1B9C4-29B9-F5FF-5905-970E2E8598E6}"/>
                </a:ext>
              </a:extLst>
            </p:cNvPr>
            <p:cNvSpPr txBox="1"/>
            <p:nvPr/>
          </p:nvSpPr>
          <p:spPr>
            <a:xfrm>
              <a:off x="790777" y="7068898"/>
              <a:ext cx="2482012"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Leadership and Legislators off key committees:</a:t>
              </a:r>
              <a:endParaRPr lang="en-ID" sz="800" dirty="0"/>
            </a:p>
          </p:txBody>
        </p:sp>
        <p:sp>
          <p:nvSpPr>
            <p:cNvPr id="147" name="TextBox 146">
              <a:extLst>
                <a:ext uri="{FF2B5EF4-FFF2-40B4-BE49-F238E27FC236}">
                  <a16:creationId xmlns:a16="http://schemas.microsoft.com/office/drawing/2014/main" id="{E81DD3E7-A0F8-6C2B-C2B0-E5C7172262AF}"/>
                </a:ext>
              </a:extLst>
            </p:cNvPr>
            <p:cNvSpPr txBox="1"/>
            <p:nvPr/>
          </p:nvSpPr>
          <p:spPr>
            <a:xfrm>
              <a:off x="794259" y="7328529"/>
              <a:ext cx="2478530" cy="123111"/>
            </a:xfrm>
            <a:prstGeom prst="rect">
              <a:avLst/>
            </a:prstGeom>
            <a:noFill/>
          </p:spPr>
          <p:txBody>
            <a:bodyPr wrap="square" lIns="0" tIns="0" rIns="0" bIns="0" rtlCol="0" anchor="ctr">
              <a:spAutoFit/>
            </a:bodyPr>
            <a:lstStyle>
              <a:defPPr>
                <a:defRPr lang="en-US"/>
              </a:defPPr>
              <a:lvl1pPr>
                <a:lnSpc>
                  <a:spcPct val="107000"/>
                </a:lnSpc>
                <a:spcAft>
                  <a:spcPts val="800"/>
                </a:spcAft>
                <a:defRPr sz="900">
                  <a:solidFill>
                    <a:schemeClr val="tx1">
                      <a:lumMod val="65000"/>
                      <a:lumOff val="35000"/>
                    </a:schemeClr>
                  </a:solidFill>
                  <a:latin typeface="Segoe UI" panose="020B0502040204020203" pitchFamily="34" charset="0"/>
                  <a:cs typeface="Segoe UI" panose="020B0502040204020203" pitchFamily="34" charset="0"/>
                </a:defRPr>
              </a:lvl1pPr>
            </a:lstStyle>
            <a:p>
              <a:pPr algn="r">
                <a:lnSpc>
                  <a:spcPct val="100000"/>
                </a:lnSpc>
                <a:spcAft>
                  <a:spcPts val="600"/>
                </a:spcAft>
              </a:pPr>
              <a:r>
                <a:rPr lang="en-US" sz="800" dirty="0"/>
                <a:t>Committees and Caucuses:</a:t>
              </a:r>
              <a:endParaRPr lang="en-ID" sz="800" dirty="0"/>
            </a:p>
          </p:txBody>
        </p:sp>
        <p:sp>
          <p:nvSpPr>
            <p:cNvPr id="148" name="Rectangle 147">
              <a:extLst>
                <a:ext uri="{FF2B5EF4-FFF2-40B4-BE49-F238E27FC236}">
                  <a16:creationId xmlns:a16="http://schemas.microsoft.com/office/drawing/2014/main" id="{A6F445B1-2ED9-C665-CC46-A19204851275}"/>
                </a:ext>
              </a:extLst>
            </p:cNvPr>
            <p:cNvSpPr/>
            <p:nvPr/>
          </p:nvSpPr>
          <p:spPr>
            <a:xfrm>
              <a:off x="3446145" y="5722324"/>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9" name="Rectangle 148">
              <a:extLst>
                <a:ext uri="{FF2B5EF4-FFF2-40B4-BE49-F238E27FC236}">
                  <a16:creationId xmlns:a16="http://schemas.microsoft.com/office/drawing/2014/main" id="{786CBA41-335F-783E-6674-08334F395647}"/>
                </a:ext>
              </a:extLst>
            </p:cNvPr>
            <p:cNvSpPr/>
            <p:nvPr/>
          </p:nvSpPr>
          <p:spPr>
            <a:xfrm>
              <a:off x="3446145" y="5981955"/>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0" name="Rectangle 149">
              <a:extLst>
                <a:ext uri="{FF2B5EF4-FFF2-40B4-BE49-F238E27FC236}">
                  <a16:creationId xmlns:a16="http://schemas.microsoft.com/office/drawing/2014/main" id="{70A10794-E6E2-04D9-6225-CF10F201E2AB}"/>
                </a:ext>
              </a:extLst>
            </p:cNvPr>
            <p:cNvSpPr/>
            <p:nvPr/>
          </p:nvSpPr>
          <p:spPr>
            <a:xfrm>
              <a:off x="3446145" y="6241585"/>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1" name="Rectangle 150">
              <a:extLst>
                <a:ext uri="{FF2B5EF4-FFF2-40B4-BE49-F238E27FC236}">
                  <a16:creationId xmlns:a16="http://schemas.microsoft.com/office/drawing/2014/main" id="{7B4AD23A-A8F0-D3DA-24A8-D72705376728}"/>
                </a:ext>
              </a:extLst>
            </p:cNvPr>
            <p:cNvSpPr/>
            <p:nvPr/>
          </p:nvSpPr>
          <p:spPr>
            <a:xfrm>
              <a:off x="3446145" y="6501216"/>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2" name="Rectangle 151">
              <a:extLst>
                <a:ext uri="{FF2B5EF4-FFF2-40B4-BE49-F238E27FC236}">
                  <a16:creationId xmlns:a16="http://schemas.microsoft.com/office/drawing/2014/main" id="{3AED04C1-6735-E0AF-5994-B74787E9EB0D}"/>
                </a:ext>
              </a:extLst>
            </p:cNvPr>
            <p:cNvSpPr/>
            <p:nvPr/>
          </p:nvSpPr>
          <p:spPr>
            <a:xfrm>
              <a:off x="3446145" y="6760846"/>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3" name="Rectangle 152">
              <a:extLst>
                <a:ext uri="{FF2B5EF4-FFF2-40B4-BE49-F238E27FC236}">
                  <a16:creationId xmlns:a16="http://schemas.microsoft.com/office/drawing/2014/main" id="{4415EAA0-01C0-11C0-E5E3-7B953151C9B1}"/>
                </a:ext>
              </a:extLst>
            </p:cNvPr>
            <p:cNvSpPr/>
            <p:nvPr/>
          </p:nvSpPr>
          <p:spPr>
            <a:xfrm>
              <a:off x="3446145" y="7020477"/>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54" name="Rectangle 153">
              <a:extLst>
                <a:ext uri="{FF2B5EF4-FFF2-40B4-BE49-F238E27FC236}">
                  <a16:creationId xmlns:a16="http://schemas.microsoft.com/office/drawing/2014/main" id="{425BBA12-0B9F-0112-D720-0D6612185FFA}"/>
                </a:ext>
              </a:extLst>
            </p:cNvPr>
            <p:cNvSpPr/>
            <p:nvPr/>
          </p:nvSpPr>
          <p:spPr>
            <a:xfrm>
              <a:off x="3446145" y="7280107"/>
              <a:ext cx="3161030" cy="21995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63" name="Group 162">
              <a:extLst>
                <a:ext uri="{FF2B5EF4-FFF2-40B4-BE49-F238E27FC236}">
                  <a16:creationId xmlns:a16="http://schemas.microsoft.com/office/drawing/2014/main" id="{37FC811E-E62B-6C4A-2BC7-11D161E5124C}"/>
                </a:ext>
              </a:extLst>
            </p:cNvPr>
            <p:cNvGrpSpPr/>
            <p:nvPr/>
          </p:nvGrpSpPr>
          <p:grpSpPr>
            <a:xfrm>
              <a:off x="3446145" y="5722324"/>
              <a:ext cx="2934335" cy="1777737"/>
              <a:chOff x="3619501" y="5722324"/>
              <a:chExt cx="3334960" cy="1777737"/>
            </a:xfrm>
          </p:grpSpPr>
          <p:sp>
            <p:nvSpPr>
              <p:cNvPr id="156" name="Arrow: Pentagon 155">
                <a:extLst>
                  <a:ext uri="{FF2B5EF4-FFF2-40B4-BE49-F238E27FC236}">
                    <a16:creationId xmlns:a16="http://schemas.microsoft.com/office/drawing/2014/main" id="{66826736-6D49-5916-12CE-3A4BA4258160}"/>
                  </a:ext>
                </a:extLst>
              </p:cNvPr>
              <p:cNvSpPr/>
              <p:nvPr/>
            </p:nvSpPr>
            <p:spPr>
              <a:xfrm>
                <a:off x="3619501" y="5722324"/>
                <a:ext cx="3334960" cy="219954"/>
              </a:xfrm>
              <a:prstGeom prst="homePlate">
                <a:avLst/>
              </a:prstGeom>
              <a:solidFill>
                <a:srgbClr val="F9493C"/>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$56,000</a:t>
                </a:r>
                <a:endParaRPr lang="en-ID" sz="800" b="1" dirty="0">
                  <a:solidFill>
                    <a:schemeClr val="bg1"/>
                  </a:solidFill>
                  <a:latin typeface="Segoe UI" panose="020B0502040204020203" pitchFamily="34" charset="0"/>
                  <a:cs typeface="Segoe UI" panose="020B0502040204020203" pitchFamily="34" charset="0"/>
                </a:endParaRPr>
              </a:p>
            </p:txBody>
          </p:sp>
          <p:sp>
            <p:nvSpPr>
              <p:cNvPr id="157" name="Arrow: Pentagon 156">
                <a:extLst>
                  <a:ext uri="{FF2B5EF4-FFF2-40B4-BE49-F238E27FC236}">
                    <a16:creationId xmlns:a16="http://schemas.microsoft.com/office/drawing/2014/main" id="{01ABEE27-C5EA-246D-9D64-1E0313231466}"/>
                  </a:ext>
                </a:extLst>
              </p:cNvPr>
              <p:cNvSpPr/>
              <p:nvPr/>
            </p:nvSpPr>
            <p:spPr>
              <a:xfrm>
                <a:off x="3619501" y="5981955"/>
                <a:ext cx="1019757" cy="219954"/>
              </a:xfrm>
              <a:prstGeom prst="homePlate">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$17,000</a:t>
                </a:r>
                <a:endParaRPr lang="en-ID" sz="800" b="1" dirty="0">
                  <a:solidFill>
                    <a:schemeClr val="bg1"/>
                  </a:solidFill>
                  <a:latin typeface="Segoe UI" panose="020B0502040204020203" pitchFamily="34" charset="0"/>
                  <a:cs typeface="Segoe UI" panose="020B0502040204020203" pitchFamily="34" charset="0"/>
                </a:endParaRPr>
              </a:p>
            </p:txBody>
          </p:sp>
          <p:sp>
            <p:nvSpPr>
              <p:cNvPr id="158" name="Arrow: Pentagon 157">
                <a:extLst>
                  <a:ext uri="{FF2B5EF4-FFF2-40B4-BE49-F238E27FC236}">
                    <a16:creationId xmlns:a16="http://schemas.microsoft.com/office/drawing/2014/main" id="{6E9A3905-827D-B74F-EC12-5CFEF28C5D3B}"/>
                  </a:ext>
                </a:extLst>
              </p:cNvPr>
              <p:cNvSpPr/>
              <p:nvPr/>
            </p:nvSpPr>
            <p:spPr>
              <a:xfrm>
                <a:off x="3619501" y="6241585"/>
                <a:ext cx="679117" cy="219954"/>
              </a:xfrm>
              <a:prstGeom prst="homePlate">
                <a:avLst/>
              </a:prstGeom>
              <a:solidFill>
                <a:srgbClr val="B53034">
                  <a:alpha val="7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$7,000</a:t>
                </a:r>
                <a:endParaRPr lang="en-ID" sz="800" b="1" dirty="0">
                  <a:solidFill>
                    <a:schemeClr val="bg1"/>
                  </a:solidFill>
                  <a:latin typeface="Segoe UI" panose="020B0502040204020203" pitchFamily="34" charset="0"/>
                  <a:cs typeface="Segoe UI" panose="020B0502040204020203" pitchFamily="34" charset="0"/>
                </a:endParaRPr>
              </a:p>
            </p:txBody>
          </p:sp>
          <p:sp>
            <p:nvSpPr>
              <p:cNvPr id="159" name="Arrow: Pentagon 158">
                <a:extLst>
                  <a:ext uri="{FF2B5EF4-FFF2-40B4-BE49-F238E27FC236}">
                    <a16:creationId xmlns:a16="http://schemas.microsoft.com/office/drawing/2014/main" id="{8763AA79-CD77-A174-5FAE-AC5A4A40DDE4}"/>
                  </a:ext>
                </a:extLst>
              </p:cNvPr>
              <p:cNvSpPr/>
              <p:nvPr/>
            </p:nvSpPr>
            <p:spPr>
              <a:xfrm>
                <a:off x="3619501" y="6501216"/>
                <a:ext cx="1399917" cy="219954"/>
              </a:xfrm>
              <a:prstGeom prst="homePlate">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$21,500</a:t>
                </a:r>
                <a:endParaRPr lang="en-ID" sz="800" b="1" dirty="0">
                  <a:solidFill>
                    <a:schemeClr val="bg1"/>
                  </a:solidFill>
                  <a:latin typeface="Segoe UI" panose="020B0502040204020203" pitchFamily="34" charset="0"/>
                  <a:cs typeface="Segoe UI" panose="020B0502040204020203" pitchFamily="34" charset="0"/>
                </a:endParaRPr>
              </a:p>
            </p:txBody>
          </p:sp>
          <p:sp>
            <p:nvSpPr>
              <p:cNvPr id="160" name="Arrow: Pentagon 159">
                <a:extLst>
                  <a:ext uri="{FF2B5EF4-FFF2-40B4-BE49-F238E27FC236}">
                    <a16:creationId xmlns:a16="http://schemas.microsoft.com/office/drawing/2014/main" id="{0EDB6B0F-74A3-C7F2-EBAF-B4F87E8607E2}"/>
                  </a:ext>
                </a:extLst>
              </p:cNvPr>
              <p:cNvSpPr/>
              <p:nvPr/>
            </p:nvSpPr>
            <p:spPr>
              <a:xfrm>
                <a:off x="3619501" y="6760846"/>
                <a:ext cx="835003" cy="219954"/>
              </a:xfrm>
              <a:prstGeom prst="homePlate">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$12,000</a:t>
                </a:r>
                <a:endParaRPr lang="en-ID" sz="800" b="1" dirty="0">
                  <a:solidFill>
                    <a:schemeClr val="bg1"/>
                  </a:solidFill>
                  <a:latin typeface="Segoe UI" panose="020B0502040204020203" pitchFamily="34" charset="0"/>
                  <a:cs typeface="Segoe UI" panose="020B0502040204020203" pitchFamily="34" charset="0"/>
                </a:endParaRPr>
              </a:p>
            </p:txBody>
          </p:sp>
          <p:sp>
            <p:nvSpPr>
              <p:cNvPr id="161" name="Arrow: Pentagon 160">
                <a:extLst>
                  <a:ext uri="{FF2B5EF4-FFF2-40B4-BE49-F238E27FC236}">
                    <a16:creationId xmlns:a16="http://schemas.microsoft.com/office/drawing/2014/main" id="{1E1F0A44-781C-924D-1C8E-AE791DA2CE2B}"/>
                  </a:ext>
                </a:extLst>
              </p:cNvPr>
              <p:cNvSpPr/>
              <p:nvPr/>
            </p:nvSpPr>
            <p:spPr>
              <a:xfrm>
                <a:off x="3619501" y="7020477"/>
                <a:ext cx="956248" cy="219954"/>
              </a:xfrm>
              <a:prstGeom prst="homePlate">
                <a:avLst/>
              </a:prstGeom>
              <a:solidFill>
                <a:srgbClr val="69788C"/>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$15,500</a:t>
                </a:r>
                <a:endParaRPr lang="en-ID" sz="800" b="1" dirty="0">
                  <a:solidFill>
                    <a:schemeClr val="bg1"/>
                  </a:solidFill>
                  <a:latin typeface="Segoe UI" panose="020B0502040204020203" pitchFamily="34" charset="0"/>
                  <a:cs typeface="Segoe UI" panose="020B0502040204020203" pitchFamily="34" charset="0"/>
                </a:endParaRPr>
              </a:p>
            </p:txBody>
          </p:sp>
          <p:sp>
            <p:nvSpPr>
              <p:cNvPr id="162" name="Arrow: Pentagon 161">
                <a:extLst>
                  <a:ext uri="{FF2B5EF4-FFF2-40B4-BE49-F238E27FC236}">
                    <a16:creationId xmlns:a16="http://schemas.microsoft.com/office/drawing/2014/main" id="{E4853465-CD9F-F35F-BC62-B713AFE961D6}"/>
                  </a:ext>
                </a:extLst>
              </p:cNvPr>
              <p:cNvSpPr/>
              <p:nvPr/>
            </p:nvSpPr>
            <p:spPr>
              <a:xfrm>
                <a:off x="3619501" y="7280107"/>
                <a:ext cx="2181994" cy="219954"/>
              </a:xfrm>
              <a:prstGeom prst="homePlate">
                <a:avLst/>
              </a:prstGeom>
              <a:solidFill>
                <a:srgbClr val="767171"/>
              </a:solidFill>
              <a:ln>
                <a:noFill/>
              </a:ln>
            </p:spPr>
            <p:style>
              <a:lnRef idx="2">
                <a:schemeClr val="accent1">
                  <a:shade val="15000"/>
                </a:schemeClr>
              </a:lnRef>
              <a:fillRef idx="1">
                <a:schemeClr val="accent1"/>
              </a:fillRef>
              <a:effectRef idx="0">
                <a:schemeClr val="accent1"/>
              </a:effectRef>
              <a:fontRef idx="minor">
                <a:schemeClr val="lt1"/>
              </a:fontRef>
            </p:style>
            <p:txBody>
              <a:bodyPr rIns="0" rtlCol="0" anchor="ctr"/>
              <a:lstStyle/>
              <a:p>
                <a:pPr>
                  <a:lnSpc>
                    <a:spcPct val="107000"/>
                  </a:lnSpc>
                  <a:spcAft>
                    <a:spcPts val="800"/>
                  </a:spcAft>
                </a:pPr>
                <a:r>
                  <a:rPr lang="en-US" sz="800" b="1" dirty="0">
                    <a:solidFill>
                      <a:schemeClr val="bg1"/>
                    </a:solidFill>
                    <a:latin typeface="Segoe UI" panose="020B0502040204020203" pitchFamily="34" charset="0"/>
                    <a:cs typeface="Segoe UI" panose="020B0502040204020203" pitchFamily="34" charset="0"/>
                  </a:rPr>
                  <a:t>$30,000</a:t>
                </a:r>
                <a:endParaRPr lang="en-ID" sz="800" b="1" dirty="0">
                  <a:solidFill>
                    <a:schemeClr val="bg1"/>
                  </a:solidFill>
                  <a:latin typeface="Segoe UI" panose="020B0502040204020203" pitchFamily="34" charset="0"/>
                  <a:cs typeface="Segoe UI" panose="020B0502040204020203" pitchFamily="34" charset="0"/>
                </a:endParaRPr>
              </a:p>
            </p:txBody>
          </p:sp>
        </p:grpSp>
      </p:grpSp>
      <p:sp>
        <p:nvSpPr>
          <p:cNvPr id="167" name="TextBox 166">
            <a:extLst>
              <a:ext uri="{FF2B5EF4-FFF2-40B4-BE49-F238E27FC236}">
                <a16:creationId xmlns:a16="http://schemas.microsoft.com/office/drawing/2014/main" id="{CAADA7F9-F256-75A9-657B-AF8596E4EA7E}"/>
              </a:ext>
            </a:extLst>
          </p:cNvPr>
          <p:cNvSpPr txBox="1"/>
          <p:nvPr/>
        </p:nvSpPr>
        <p:spPr>
          <a:xfrm>
            <a:off x="374130" y="7597806"/>
            <a:ext cx="1008478" cy="498342"/>
          </a:xfrm>
          <a:prstGeom prst="rect">
            <a:avLst/>
          </a:prstGeom>
          <a:noFill/>
        </p:spPr>
        <p:txBody>
          <a:bodyPr wrap="square" lIns="0" tIns="0" rIns="0" bIns="0" rtlCol="0">
            <a:spAutoFit/>
          </a:bodyPr>
          <a:lstStyle/>
          <a:p>
            <a:pPr>
              <a:lnSpc>
                <a:spcPct val="107000"/>
              </a:lnSpc>
              <a:spcAft>
                <a:spcPts val="800"/>
              </a:spcAft>
            </a:pPr>
            <a:r>
              <a:rPr lang="en-US" sz="1100" b="1" dirty="0">
                <a:solidFill>
                  <a:schemeClr val="bg1"/>
                </a:solidFill>
                <a:latin typeface="Segoe UI" panose="020B0502040204020203" pitchFamily="34" charset="0"/>
                <a:cs typeface="Segoe UI" panose="020B0502040204020203" pitchFamily="34" charset="0"/>
              </a:rPr>
              <a:t>Distributions </a:t>
            </a:r>
            <a:br>
              <a:rPr lang="en-US" sz="1100" b="1" dirty="0">
                <a:solidFill>
                  <a:schemeClr val="bg1"/>
                </a:solidFill>
                <a:latin typeface="Segoe UI" panose="020B0502040204020203" pitchFamily="34" charset="0"/>
                <a:cs typeface="Segoe UI" panose="020B0502040204020203" pitchFamily="34" charset="0"/>
              </a:rPr>
            </a:br>
            <a:r>
              <a:rPr lang="en-US" sz="1000" dirty="0">
                <a:solidFill>
                  <a:schemeClr val="bg1"/>
                </a:solidFill>
                <a:latin typeface="Segoe UI" panose="020B0502040204020203" pitchFamily="34" charset="0"/>
                <a:cs typeface="Segoe UI" panose="020B0502040204020203" pitchFamily="34" charset="0"/>
              </a:rPr>
              <a:t>by Chamber (Candidates only): </a:t>
            </a:r>
            <a:endParaRPr lang="en-ID" sz="1100" dirty="0">
              <a:solidFill>
                <a:schemeClr val="bg1"/>
              </a:solidFill>
              <a:latin typeface="Segoe UI" panose="020B0502040204020203" pitchFamily="34" charset="0"/>
              <a:cs typeface="Segoe UI" panose="020B0502040204020203" pitchFamily="34" charset="0"/>
            </a:endParaRPr>
          </a:p>
        </p:txBody>
      </p:sp>
      <p:sp>
        <p:nvSpPr>
          <p:cNvPr id="171" name="TextBox 170">
            <a:extLst>
              <a:ext uri="{FF2B5EF4-FFF2-40B4-BE49-F238E27FC236}">
                <a16:creationId xmlns:a16="http://schemas.microsoft.com/office/drawing/2014/main" id="{1E656AB7-E8AC-83FC-79E6-8A0D1E993FD6}"/>
              </a:ext>
            </a:extLst>
          </p:cNvPr>
          <p:cNvSpPr txBox="1"/>
          <p:nvPr/>
        </p:nvSpPr>
        <p:spPr>
          <a:xfrm>
            <a:off x="3665122" y="7597806"/>
            <a:ext cx="1008478" cy="514115"/>
          </a:xfrm>
          <a:prstGeom prst="rect">
            <a:avLst/>
          </a:prstGeom>
          <a:noFill/>
        </p:spPr>
        <p:txBody>
          <a:bodyPr wrap="square" lIns="0" tIns="0" rIns="0" bIns="0" rtlCol="0">
            <a:spAutoFit/>
          </a:bodyPr>
          <a:lstStyle/>
          <a:p>
            <a:pPr>
              <a:lnSpc>
                <a:spcPct val="107000"/>
              </a:lnSpc>
              <a:spcAft>
                <a:spcPts val="800"/>
              </a:spcAft>
            </a:pPr>
            <a:r>
              <a:rPr lang="en-US" sz="1100" b="1" dirty="0">
                <a:solidFill>
                  <a:schemeClr val="bg1"/>
                </a:solidFill>
                <a:latin typeface="Segoe UI" panose="020B0502040204020203" pitchFamily="34" charset="0"/>
                <a:cs typeface="Segoe UI" panose="020B0502040204020203" pitchFamily="34" charset="0"/>
              </a:rPr>
              <a:t>Distributions </a:t>
            </a:r>
            <a:br>
              <a:rPr lang="en-US" sz="1100" b="1" dirty="0">
                <a:solidFill>
                  <a:schemeClr val="bg1"/>
                </a:solidFill>
                <a:latin typeface="Segoe UI" panose="020B0502040204020203" pitchFamily="34" charset="0"/>
                <a:cs typeface="Segoe UI" panose="020B0502040204020203" pitchFamily="34" charset="0"/>
              </a:rPr>
            </a:br>
            <a:r>
              <a:rPr lang="en-US" sz="1000" dirty="0">
                <a:solidFill>
                  <a:schemeClr val="bg1"/>
                </a:solidFill>
                <a:latin typeface="Segoe UI" panose="020B0502040204020203" pitchFamily="34" charset="0"/>
                <a:cs typeface="Segoe UI" panose="020B0502040204020203" pitchFamily="34" charset="0"/>
              </a:rPr>
              <a:t>by party affiliation: </a:t>
            </a:r>
            <a:endParaRPr lang="en-ID" sz="1000" dirty="0">
              <a:solidFill>
                <a:schemeClr val="bg1"/>
              </a:solidFill>
              <a:latin typeface="Segoe UI" panose="020B0502040204020203" pitchFamily="34" charset="0"/>
              <a:cs typeface="Segoe UI" panose="020B0502040204020203" pitchFamily="34" charset="0"/>
            </a:endParaRPr>
          </a:p>
        </p:txBody>
      </p:sp>
      <p:sp>
        <p:nvSpPr>
          <p:cNvPr id="176" name="Freeform: Shape 175">
            <a:extLst>
              <a:ext uri="{FF2B5EF4-FFF2-40B4-BE49-F238E27FC236}">
                <a16:creationId xmlns:a16="http://schemas.microsoft.com/office/drawing/2014/main" id="{ADD72A5B-E0F1-1C4A-7785-AA3C7A9577B2}"/>
              </a:ext>
            </a:extLst>
          </p:cNvPr>
          <p:cNvSpPr/>
          <p:nvPr/>
        </p:nvSpPr>
        <p:spPr>
          <a:xfrm>
            <a:off x="5076833" y="7334964"/>
            <a:ext cx="359283" cy="320516"/>
          </a:xfrm>
          <a:custGeom>
            <a:avLst/>
            <a:gdLst>
              <a:gd name="connsiteX0" fmla="*/ 239649 w 359283"/>
              <a:gd name="connsiteY0" fmla="*/ 83439 h 320516"/>
              <a:gd name="connsiteX1" fmla="*/ 231267 w 359283"/>
              <a:gd name="connsiteY1" fmla="*/ 109156 h 320516"/>
              <a:gd name="connsiteX2" fmla="*/ 222885 w 359283"/>
              <a:gd name="connsiteY2" fmla="*/ 83439 h 320516"/>
              <a:gd name="connsiteX3" fmla="*/ 195834 w 359283"/>
              <a:gd name="connsiteY3" fmla="*/ 83439 h 320516"/>
              <a:gd name="connsiteX4" fmla="*/ 217742 w 359283"/>
              <a:gd name="connsiteY4" fmla="*/ 67532 h 320516"/>
              <a:gd name="connsiteX5" fmla="*/ 209360 w 359283"/>
              <a:gd name="connsiteY5" fmla="*/ 41720 h 320516"/>
              <a:gd name="connsiteX6" fmla="*/ 231267 w 359283"/>
              <a:gd name="connsiteY6" fmla="*/ 57626 h 320516"/>
              <a:gd name="connsiteX7" fmla="*/ 253175 w 359283"/>
              <a:gd name="connsiteY7" fmla="*/ 41720 h 320516"/>
              <a:gd name="connsiteX8" fmla="*/ 244793 w 359283"/>
              <a:gd name="connsiteY8" fmla="*/ 67532 h 320516"/>
              <a:gd name="connsiteX9" fmla="*/ 266700 w 359283"/>
              <a:gd name="connsiteY9" fmla="*/ 83439 h 320516"/>
              <a:gd name="connsiteX10" fmla="*/ 239649 w 359283"/>
              <a:gd name="connsiteY10" fmla="*/ 83439 h 320516"/>
              <a:gd name="connsiteX11" fmla="*/ 160877 w 359283"/>
              <a:gd name="connsiteY11" fmla="*/ 83439 h 320516"/>
              <a:gd name="connsiteX12" fmla="*/ 152495 w 359283"/>
              <a:gd name="connsiteY12" fmla="*/ 109156 h 320516"/>
              <a:gd name="connsiteX13" fmla="*/ 144113 w 359283"/>
              <a:gd name="connsiteY13" fmla="*/ 83439 h 320516"/>
              <a:gd name="connsiteX14" fmla="*/ 117062 w 359283"/>
              <a:gd name="connsiteY14" fmla="*/ 83439 h 320516"/>
              <a:gd name="connsiteX15" fmla="*/ 138970 w 359283"/>
              <a:gd name="connsiteY15" fmla="*/ 67532 h 320516"/>
              <a:gd name="connsiteX16" fmla="*/ 130588 w 359283"/>
              <a:gd name="connsiteY16" fmla="*/ 41720 h 320516"/>
              <a:gd name="connsiteX17" fmla="*/ 152495 w 359283"/>
              <a:gd name="connsiteY17" fmla="*/ 57626 h 320516"/>
              <a:gd name="connsiteX18" fmla="*/ 174403 w 359283"/>
              <a:gd name="connsiteY18" fmla="*/ 41720 h 320516"/>
              <a:gd name="connsiteX19" fmla="*/ 166021 w 359283"/>
              <a:gd name="connsiteY19" fmla="*/ 67532 h 320516"/>
              <a:gd name="connsiteX20" fmla="*/ 187928 w 359283"/>
              <a:gd name="connsiteY20" fmla="*/ 83439 h 320516"/>
              <a:gd name="connsiteX21" fmla="*/ 160877 w 359283"/>
              <a:gd name="connsiteY21" fmla="*/ 83439 h 320516"/>
              <a:gd name="connsiteX22" fmla="*/ 81439 w 359283"/>
              <a:gd name="connsiteY22" fmla="*/ 83439 h 320516"/>
              <a:gd name="connsiteX23" fmla="*/ 73057 w 359283"/>
              <a:gd name="connsiteY23" fmla="*/ 109156 h 320516"/>
              <a:gd name="connsiteX24" fmla="*/ 64675 w 359283"/>
              <a:gd name="connsiteY24" fmla="*/ 83439 h 320516"/>
              <a:gd name="connsiteX25" fmla="*/ 37624 w 359283"/>
              <a:gd name="connsiteY25" fmla="*/ 83439 h 320516"/>
              <a:gd name="connsiteX26" fmla="*/ 59531 w 359283"/>
              <a:gd name="connsiteY26" fmla="*/ 67532 h 320516"/>
              <a:gd name="connsiteX27" fmla="*/ 51149 w 359283"/>
              <a:gd name="connsiteY27" fmla="*/ 41720 h 320516"/>
              <a:gd name="connsiteX28" fmla="*/ 73057 w 359283"/>
              <a:gd name="connsiteY28" fmla="*/ 57626 h 320516"/>
              <a:gd name="connsiteX29" fmla="*/ 94964 w 359283"/>
              <a:gd name="connsiteY29" fmla="*/ 41720 h 320516"/>
              <a:gd name="connsiteX30" fmla="*/ 86582 w 359283"/>
              <a:gd name="connsiteY30" fmla="*/ 67532 h 320516"/>
              <a:gd name="connsiteX31" fmla="*/ 108490 w 359283"/>
              <a:gd name="connsiteY31" fmla="*/ 83439 h 320516"/>
              <a:gd name="connsiteX32" fmla="*/ 81344 w 359283"/>
              <a:gd name="connsiteY32" fmla="*/ 83439 h 320516"/>
              <a:gd name="connsiteX33" fmla="*/ 306800 w 359283"/>
              <a:gd name="connsiteY33" fmla="*/ 76867 h 320516"/>
              <a:gd name="connsiteX34" fmla="*/ 156972 w 359283"/>
              <a:gd name="connsiteY34" fmla="*/ 0 h 320516"/>
              <a:gd name="connsiteX35" fmla="*/ 95 w 359283"/>
              <a:gd name="connsiteY35" fmla="*/ 76200 h 320516"/>
              <a:gd name="connsiteX36" fmla="*/ 95 w 359283"/>
              <a:gd name="connsiteY36" fmla="*/ 135160 h 320516"/>
              <a:gd name="connsiteX37" fmla="*/ 306896 w 359283"/>
              <a:gd name="connsiteY37" fmla="*/ 135160 h 320516"/>
              <a:gd name="connsiteX38" fmla="*/ 306896 w 359283"/>
              <a:gd name="connsiteY38" fmla="*/ 76867 h 320516"/>
              <a:gd name="connsiteX39" fmla="*/ 333089 w 359283"/>
              <a:gd name="connsiteY39" fmla="*/ 251746 h 320516"/>
              <a:gd name="connsiteX40" fmla="*/ 332423 w 359283"/>
              <a:gd name="connsiteY40" fmla="*/ 278130 h 320516"/>
              <a:gd name="connsiteX41" fmla="*/ 308039 w 359283"/>
              <a:gd name="connsiteY41" fmla="*/ 278130 h 320516"/>
              <a:gd name="connsiteX42" fmla="*/ 308039 w 359283"/>
              <a:gd name="connsiteY42" fmla="*/ 148685 h 320516"/>
              <a:gd name="connsiteX43" fmla="*/ 0 w 359283"/>
              <a:gd name="connsiteY43" fmla="*/ 148685 h 320516"/>
              <a:gd name="connsiteX44" fmla="*/ 0 w 359283"/>
              <a:gd name="connsiteY44" fmla="*/ 318992 h 320516"/>
              <a:gd name="connsiteX45" fmla="*/ 70485 w 359283"/>
              <a:gd name="connsiteY45" fmla="*/ 318992 h 320516"/>
              <a:gd name="connsiteX46" fmla="*/ 70485 w 359283"/>
              <a:gd name="connsiteY46" fmla="*/ 254318 h 320516"/>
              <a:gd name="connsiteX47" fmla="*/ 175546 w 359283"/>
              <a:gd name="connsiteY47" fmla="*/ 254318 h 320516"/>
              <a:gd name="connsiteX48" fmla="*/ 175546 w 359283"/>
              <a:gd name="connsiteY48" fmla="*/ 318992 h 320516"/>
              <a:gd name="connsiteX49" fmla="*/ 247269 w 359283"/>
              <a:gd name="connsiteY49" fmla="*/ 318992 h 320516"/>
              <a:gd name="connsiteX50" fmla="*/ 247269 w 359283"/>
              <a:gd name="connsiteY50" fmla="*/ 228029 h 320516"/>
              <a:gd name="connsiteX51" fmla="*/ 265176 w 359283"/>
              <a:gd name="connsiteY51" fmla="*/ 245936 h 320516"/>
              <a:gd name="connsiteX52" fmla="*/ 317468 w 359283"/>
              <a:gd name="connsiteY52" fmla="*/ 320516 h 320516"/>
              <a:gd name="connsiteX53" fmla="*/ 359283 w 359283"/>
              <a:gd name="connsiteY53" fmla="*/ 288227 h 320516"/>
              <a:gd name="connsiteX54" fmla="*/ 359283 w 359283"/>
              <a:gd name="connsiteY54" fmla="*/ 251651 h 320516"/>
              <a:gd name="connsiteX55" fmla="*/ 332994 w 359283"/>
              <a:gd name="connsiteY55" fmla="*/ 251651 h 32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359283" h="320516">
                <a:moveTo>
                  <a:pt x="239649" y="83439"/>
                </a:moveTo>
                <a:lnTo>
                  <a:pt x="231267" y="109156"/>
                </a:lnTo>
                <a:lnTo>
                  <a:pt x="222885" y="83439"/>
                </a:lnTo>
                <a:lnTo>
                  <a:pt x="195834" y="83439"/>
                </a:lnTo>
                <a:lnTo>
                  <a:pt x="217742" y="67532"/>
                </a:lnTo>
                <a:lnTo>
                  <a:pt x="209360" y="41720"/>
                </a:lnTo>
                <a:lnTo>
                  <a:pt x="231267" y="57626"/>
                </a:lnTo>
                <a:lnTo>
                  <a:pt x="253175" y="41720"/>
                </a:lnTo>
                <a:lnTo>
                  <a:pt x="244793" y="67532"/>
                </a:lnTo>
                <a:lnTo>
                  <a:pt x="266700" y="83439"/>
                </a:lnTo>
                <a:lnTo>
                  <a:pt x="239649" y="83439"/>
                </a:lnTo>
                <a:close/>
                <a:moveTo>
                  <a:pt x="160877" y="83439"/>
                </a:moveTo>
                <a:lnTo>
                  <a:pt x="152495" y="109156"/>
                </a:lnTo>
                <a:lnTo>
                  <a:pt x="144113" y="83439"/>
                </a:lnTo>
                <a:lnTo>
                  <a:pt x="117062" y="83439"/>
                </a:lnTo>
                <a:lnTo>
                  <a:pt x="138970" y="67532"/>
                </a:lnTo>
                <a:lnTo>
                  <a:pt x="130588" y="41720"/>
                </a:lnTo>
                <a:lnTo>
                  <a:pt x="152495" y="57626"/>
                </a:lnTo>
                <a:lnTo>
                  <a:pt x="174403" y="41720"/>
                </a:lnTo>
                <a:lnTo>
                  <a:pt x="166021" y="67532"/>
                </a:lnTo>
                <a:lnTo>
                  <a:pt x="187928" y="83439"/>
                </a:lnTo>
                <a:lnTo>
                  <a:pt x="160877" y="83439"/>
                </a:lnTo>
                <a:close/>
                <a:moveTo>
                  <a:pt x="81439" y="83439"/>
                </a:moveTo>
                <a:lnTo>
                  <a:pt x="73057" y="109156"/>
                </a:lnTo>
                <a:lnTo>
                  <a:pt x="64675" y="83439"/>
                </a:lnTo>
                <a:lnTo>
                  <a:pt x="37624" y="83439"/>
                </a:lnTo>
                <a:lnTo>
                  <a:pt x="59531" y="67532"/>
                </a:lnTo>
                <a:lnTo>
                  <a:pt x="51149" y="41720"/>
                </a:lnTo>
                <a:lnTo>
                  <a:pt x="73057" y="57626"/>
                </a:lnTo>
                <a:lnTo>
                  <a:pt x="94964" y="41720"/>
                </a:lnTo>
                <a:lnTo>
                  <a:pt x="86582" y="67532"/>
                </a:lnTo>
                <a:lnTo>
                  <a:pt x="108490" y="83439"/>
                </a:lnTo>
                <a:lnTo>
                  <a:pt x="81344" y="83439"/>
                </a:lnTo>
                <a:close/>
                <a:moveTo>
                  <a:pt x="306800" y="76867"/>
                </a:moveTo>
                <a:cubicBezTo>
                  <a:pt x="306800" y="55054"/>
                  <a:pt x="277368" y="0"/>
                  <a:pt x="156972" y="0"/>
                </a:cubicBezTo>
                <a:cubicBezTo>
                  <a:pt x="36576" y="0"/>
                  <a:pt x="95" y="51245"/>
                  <a:pt x="95" y="76200"/>
                </a:cubicBezTo>
                <a:lnTo>
                  <a:pt x="95" y="135160"/>
                </a:lnTo>
                <a:lnTo>
                  <a:pt x="306896" y="135160"/>
                </a:lnTo>
                <a:lnTo>
                  <a:pt x="306896" y="76867"/>
                </a:lnTo>
                <a:close/>
                <a:moveTo>
                  <a:pt x="333089" y="251746"/>
                </a:moveTo>
                <a:cubicBezTo>
                  <a:pt x="333089" y="251746"/>
                  <a:pt x="332423" y="266033"/>
                  <a:pt x="332423" y="278130"/>
                </a:cubicBezTo>
                <a:cubicBezTo>
                  <a:pt x="332423" y="290227"/>
                  <a:pt x="308039" y="289084"/>
                  <a:pt x="308039" y="278130"/>
                </a:cubicBezTo>
                <a:lnTo>
                  <a:pt x="308039" y="148685"/>
                </a:lnTo>
                <a:lnTo>
                  <a:pt x="0" y="148685"/>
                </a:lnTo>
                <a:lnTo>
                  <a:pt x="0" y="318992"/>
                </a:lnTo>
                <a:lnTo>
                  <a:pt x="70485" y="318992"/>
                </a:lnTo>
                <a:lnTo>
                  <a:pt x="70485" y="254318"/>
                </a:lnTo>
                <a:lnTo>
                  <a:pt x="175546" y="254318"/>
                </a:lnTo>
                <a:lnTo>
                  <a:pt x="175546" y="318992"/>
                </a:lnTo>
                <a:lnTo>
                  <a:pt x="247269" y="318992"/>
                </a:lnTo>
                <a:lnTo>
                  <a:pt x="247269" y="228029"/>
                </a:lnTo>
                <a:cubicBezTo>
                  <a:pt x="247269" y="228029"/>
                  <a:pt x="258794" y="223552"/>
                  <a:pt x="265176" y="245936"/>
                </a:cubicBezTo>
                <a:cubicBezTo>
                  <a:pt x="271558" y="268414"/>
                  <a:pt x="272034" y="320516"/>
                  <a:pt x="317468" y="320516"/>
                </a:cubicBezTo>
                <a:cubicBezTo>
                  <a:pt x="339090" y="320516"/>
                  <a:pt x="359283" y="305467"/>
                  <a:pt x="359283" y="288227"/>
                </a:cubicBezTo>
                <a:lnTo>
                  <a:pt x="359283" y="251651"/>
                </a:lnTo>
                <a:lnTo>
                  <a:pt x="332994" y="251651"/>
                </a:lnTo>
                <a:close/>
              </a:path>
            </a:pathLst>
          </a:custGeom>
          <a:solidFill>
            <a:srgbClr val="B53034"/>
          </a:solidFill>
          <a:ln w="0" cap="flat">
            <a:noFill/>
            <a:prstDash val="solid"/>
            <a:miter/>
          </a:ln>
        </p:spPr>
        <p:txBody>
          <a:bodyPr rtlCol="0" anchor="ctr"/>
          <a:lstStyle/>
          <a:p>
            <a:endParaRPr lang="en-ID"/>
          </a:p>
        </p:txBody>
      </p:sp>
      <p:sp>
        <p:nvSpPr>
          <p:cNvPr id="177" name="Freeform: Shape 176">
            <a:extLst>
              <a:ext uri="{FF2B5EF4-FFF2-40B4-BE49-F238E27FC236}">
                <a16:creationId xmlns:a16="http://schemas.microsoft.com/office/drawing/2014/main" id="{4F6D826B-DB72-1C5F-9CF1-F3D028C74AFD}"/>
              </a:ext>
            </a:extLst>
          </p:cNvPr>
          <p:cNvSpPr/>
          <p:nvPr/>
        </p:nvSpPr>
        <p:spPr>
          <a:xfrm>
            <a:off x="5961719" y="7303365"/>
            <a:ext cx="385742" cy="383714"/>
          </a:xfrm>
          <a:custGeom>
            <a:avLst/>
            <a:gdLst>
              <a:gd name="connsiteX0" fmla="*/ 404600 w 422949"/>
              <a:gd name="connsiteY0" fmla="*/ 254081 h 420726"/>
              <a:gd name="connsiteX1" fmla="*/ 387264 w 422949"/>
              <a:gd name="connsiteY1" fmla="*/ 228934 h 420726"/>
              <a:gd name="connsiteX2" fmla="*/ 387264 w 422949"/>
              <a:gd name="connsiteY2" fmla="*/ 226363 h 420726"/>
              <a:gd name="connsiteX3" fmla="*/ 110563 w 422949"/>
              <a:gd name="connsiteY3" fmla="*/ 226363 h 420726"/>
              <a:gd name="connsiteX4" fmla="*/ 118945 w 422949"/>
              <a:gd name="connsiteY4" fmla="*/ 261986 h 420726"/>
              <a:gd name="connsiteX5" fmla="*/ 129137 w 422949"/>
              <a:gd name="connsiteY5" fmla="*/ 312373 h 420726"/>
              <a:gd name="connsiteX6" fmla="*/ 120469 w 422949"/>
              <a:gd name="connsiteY6" fmla="*/ 350188 h 420726"/>
              <a:gd name="connsiteX7" fmla="*/ 120469 w 422949"/>
              <a:gd name="connsiteY7" fmla="*/ 368285 h 420726"/>
              <a:gd name="connsiteX8" fmla="*/ 104753 w 422949"/>
              <a:gd name="connsiteY8" fmla="*/ 393526 h 420726"/>
              <a:gd name="connsiteX9" fmla="*/ 99228 w 422949"/>
              <a:gd name="connsiteY9" fmla="*/ 413910 h 420726"/>
              <a:gd name="connsiteX10" fmla="*/ 142472 w 422949"/>
              <a:gd name="connsiteY10" fmla="*/ 413910 h 420726"/>
              <a:gd name="connsiteX11" fmla="*/ 147235 w 422949"/>
              <a:gd name="connsiteY11" fmla="*/ 400575 h 420726"/>
              <a:gd name="connsiteX12" fmla="*/ 149616 w 422949"/>
              <a:gd name="connsiteY12" fmla="*/ 393526 h 420726"/>
              <a:gd name="connsiteX13" fmla="*/ 155902 w 422949"/>
              <a:gd name="connsiteY13" fmla="*/ 400575 h 420726"/>
              <a:gd name="connsiteX14" fmla="*/ 165332 w 422949"/>
              <a:gd name="connsiteY14" fmla="*/ 402194 h 420726"/>
              <a:gd name="connsiteX15" fmla="*/ 192097 w 422949"/>
              <a:gd name="connsiteY15" fmla="*/ 369905 h 420726"/>
              <a:gd name="connsiteX16" fmla="*/ 172476 w 422949"/>
              <a:gd name="connsiteY16" fmla="*/ 354188 h 420726"/>
              <a:gd name="connsiteX17" fmla="*/ 166094 w 422949"/>
              <a:gd name="connsiteY17" fmla="*/ 314088 h 420726"/>
              <a:gd name="connsiteX18" fmla="*/ 183429 w 422949"/>
              <a:gd name="connsiteY18" fmla="*/ 269225 h 420726"/>
              <a:gd name="connsiteX19" fmla="*/ 219625 w 422949"/>
              <a:gd name="connsiteY19" fmla="*/ 268463 h 420726"/>
              <a:gd name="connsiteX20" fmla="*/ 260582 w 422949"/>
              <a:gd name="connsiteY20" fmla="*/ 262939 h 420726"/>
              <a:gd name="connsiteX21" fmla="*/ 278679 w 422949"/>
              <a:gd name="connsiteY21" fmla="*/ 295228 h 420726"/>
              <a:gd name="connsiteX22" fmla="*/ 274679 w 422949"/>
              <a:gd name="connsiteY22" fmla="*/ 321232 h 420726"/>
              <a:gd name="connsiteX23" fmla="*/ 272298 w 422949"/>
              <a:gd name="connsiteY23" fmla="*/ 334567 h 420726"/>
              <a:gd name="connsiteX24" fmla="*/ 244009 w 422949"/>
              <a:gd name="connsiteY24" fmla="*/ 373143 h 420726"/>
              <a:gd name="connsiteX25" fmla="*/ 239246 w 422949"/>
              <a:gd name="connsiteY25" fmla="*/ 400670 h 420726"/>
              <a:gd name="connsiteX26" fmla="*/ 273822 w 422949"/>
              <a:gd name="connsiteY26" fmla="*/ 399908 h 420726"/>
              <a:gd name="connsiteX27" fmla="*/ 288014 w 422949"/>
              <a:gd name="connsiteY27" fmla="*/ 373905 h 420726"/>
              <a:gd name="connsiteX28" fmla="*/ 307636 w 422949"/>
              <a:gd name="connsiteY28" fmla="*/ 355807 h 420726"/>
              <a:gd name="connsiteX29" fmla="*/ 308493 w 422949"/>
              <a:gd name="connsiteY29" fmla="*/ 332185 h 420726"/>
              <a:gd name="connsiteX30" fmla="*/ 322590 w 422949"/>
              <a:gd name="connsiteY30" fmla="*/ 314850 h 420726"/>
              <a:gd name="connsiteX31" fmla="*/ 335925 w 422949"/>
              <a:gd name="connsiteY31" fmla="*/ 293609 h 420726"/>
              <a:gd name="connsiteX32" fmla="*/ 328114 w 422949"/>
              <a:gd name="connsiteY32" fmla="*/ 269987 h 420726"/>
              <a:gd name="connsiteX33" fmla="*/ 332020 w 422949"/>
              <a:gd name="connsiteY33" fmla="*/ 269987 h 420726"/>
              <a:gd name="connsiteX34" fmla="*/ 347736 w 422949"/>
              <a:gd name="connsiteY34" fmla="*/ 303039 h 420726"/>
              <a:gd name="connsiteX35" fmla="*/ 350117 w 422949"/>
              <a:gd name="connsiteY35" fmla="*/ 328280 h 420726"/>
              <a:gd name="connsiteX36" fmla="*/ 344593 w 422949"/>
              <a:gd name="connsiteY36" fmla="*/ 362189 h 420726"/>
              <a:gd name="connsiteX37" fmla="*/ 343830 w 422949"/>
              <a:gd name="connsiteY37" fmla="*/ 378667 h 420726"/>
              <a:gd name="connsiteX38" fmla="*/ 327257 w 422949"/>
              <a:gd name="connsiteY38" fmla="*/ 399908 h 420726"/>
              <a:gd name="connsiteX39" fmla="*/ 328876 w 422949"/>
              <a:gd name="connsiteY39" fmla="*/ 418006 h 420726"/>
              <a:gd name="connsiteX40" fmla="*/ 360404 w 422949"/>
              <a:gd name="connsiteY40" fmla="*/ 414863 h 420726"/>
              <a:gd name="connsiteX41" fmla="*/ 375358 w 422949"/>
              <a:gd name="connsiteY41" fmla="*/ 398289 h 420726"/>
              <a:gd name="connsiteX42" fmla="*/ 383931 w 422949"/>
              <a:gd name="connsiteY42" fmla="*/ 383335 h 420726"/>
              <a:gd name="connsiteX43" fmla="*/ 384788 w 422949"/>
              <a:gd name="connsiteY43" fmla="*/ 354188 h 420726"/>
              <a:gd name="connsiteX44" fmla="*/ 393361 w 422949"/>
              <a:gd name="connsiteY44" fmla="*/ 322756 h 420726"/>
              <a:gd name="connsiteX45" fmla="*/ 379645 w 422949"/>
              <a:gd name="connsiteY45" fmla="*/ 267606 h 420726"/>
              <a:gd name="connsiteX46" fmla="*/ 394980 w 422949"/>
              <a:gd name="connsiteY46" fmla="*/ 261319 h 420726"/>
              <a:gd name="connsiteX47" fmla="*/ 398980 w 422949"/>
              <a:gd name="connsiteY47" fmla="*/ 278655 h 420726"/>
              <a:gd name="connsiteX48" fmla="*/ 407648 w 422949"/>
              <a:gd name="connsiteY48" fmla="*/ 289704 h 420726"/>
              <a:gd name="connsiteX49" fmla="*/ 414696 w 422949"/>
              <a:gd name="connsiteY49" fmla="*/ 304658 h 420726"/>
              <a:gd name="connsiteX50" fmla="*/ 422602 w 422949"/>
              <a:gd name="connsiteY50" fmla="*/ 281036 h 420726"/>
              <a:gd name="connsiteX51" fmla="*/ 404505 w 422949"/>
              <a:gd name="connsiteY51" fmla="*/ 254271 h 420726"/>
              <a:gd name="connsiteX52" fmla="*/ 134090 w 422949"/>
              <a:gd name="connsiteY52" fmla="*/ 166546 h 420726"/>
              <a:gd name="connsiteX53" fmla="*/ 141996 w 422949"/>
              <a:gd name="connsiteY53" fmla="*/ 150544 h 420726"/>
              <a:gd name="connsiteX54" fmla="*/ 149902 w 422949"/>
              <a:gd name="connsiteY54" fmla="*/ 166546 h 420726"/>
              <a:gd name="connsiteX55" fmla="*/ 167523 w 422949"/>
              <a:gd name="connsiteY55" fmla="*/ 169117 h 420726"/>
              <a:gd name="connsiteX56" fmla="*/ 154759 w 422949"/>
              <a:gd name="connsiteY56" fmla="*/ 181595 h 420726"/>
              <a:gd name="connsiteX57" fmla="*/ 157807 w 422949"/>
              <a:gd name="connsiteY57" fmla="*/ 199216 h 420726"/>
              <a:gd name="connsiteX58" fmla="*/ 141996 w 422949"/>
              <a:gd name="connsiteY58" fmla="*/ 190930 h 420726"/>
              <a:gd name="connsiteX59" fmla="*/ 126279 w 422949"/>
              <a:gd name="connsiteY59" fmla="*/ 199216 h 420726"/>
              <a:gd name="connsiteX60" fmla="*/ 129328 w 422949"/>
              <a:gd name="connsiteY60" fmla="*/ 181595 h 420726"/>
              <a:gd name="connsiteX61" fmla="*/ 116564 w 422949"/>
              <a:gd name="connsiteY61" fmla="*/ 169117 h 420726"/>
              <a:gd name="connsiteX62" fmla="*/ 134185 w 422949"/>
              <a:gd name="connsiteY62" fmla="*/ 166546 h 420726"/>
              <a:gd name="connsiteX63" fmla="*/ 202575 w 422949"/>
              <a:gd name="connsiteY63" fmla="*/ 166546 h 420726"/>
              <a:gd name="connsiteX64" fmla="*/ 210480 w 422949"/>
              <a:gd name="connsiteY64" fmla="*/ 150544 h 420726"/>
              <a:gd name="connsiteX65" fmla="*/ 218481 w 422949"/>
              <a:gd name="connsiteY65" fmla="*/ 166546 h 420726"/>
              <a:gd name="connsiteX66" fmla="*/ 236103 w 422949"/>
              <a:gd name="connsiteY66" fmla="*/ 169117 h 420726"/>
              <a:gd name="connsiteX67" fmla="*/ 223339 w 422949"/>
              <a:gd name="connsiteY67" fmla="*/ 181595 h 420726"/>
              <a:gd name="connsiteX68" fmla="*/ 226387 w 422949"/>
              <a:gd name="connsiteY68" fmla="*/ 199216 h 420726"/>
              <a:gd name="connsiteX69" fmla="*/ 210576 w 422949"/>
              <a:gd name="connsiteY69" fmla="*/ 190930 h 420726"/>
              <a:gd name="connsiteX70" fmla="*/ 194764 w 422949"/>
              <a:gd name="connsiteY70" fmla="*/ 199216 h 420726"/>
              <a:gd name="connsiteX71" fmla="*/ 197812 w 422949"/>
              <a:gd name="connsiteY71" fmla="*/ 181595 h 420726"/>
              <a:gd name="connsiteX72" fmla="*/ 185049 w 422949"/>
              <a:gd name="connsiteY72" fmla="*/ 169117 h 420726"/>
              <a:gd name="connsiteX73" fmla="*/ 202765 w 422949"/>
              <a:gd name="connsiteY73" fmla="*/ 166546 h 420726"/>
              <a:gd name="connsiteX74" fmla="*/ 271060 w 422949"/>
              <a:gd name="connsiteY74" fmla="*/ 166546 h 420726"/>
              <a:gd name="connsiteX75" fmla="*/ 278965 w 422949"/>
              <a:gd name="connsiteY75" fmla="*/ 150544 h 420726"/>
              <a:gd name="connsiteX76" fmla="*/ 286871 w 422949"/>
              <a:gd name="connsiteY76" fmla="*/ 166546 h 420726"/>
              <a:gd name="connsiteX77" fmla="*/ 304587 w 422949"/>
              <a:gd name="connsiteY77" fmla="*/ 169117 h 420726"/>
              <a:gd name="connsiteX78" fmla="*/ 291824 w 422949"/>
              <a:gd name="connsiteY78" fmla="*/ 181595 h 420726"/>
              <a:gd name="connsiteX79" fmla="*/ 294777 w 422949"/>
              <a:gd name="connsiteY79" fmla="*/ 199216 h 420726"/>
              <a:gd name="connsiteX80" fmla="*/ 278965 w 422949"/>
              <a:gd name="connsiteY80" fmla="*/ 190930 h 420726"/>
              <a:gd name="connsiteX81" fmla="*/ 263154 w 422949"/>
              <a:gd name="connsiteY81" fmla="*/ 199216 h 420726"/>
              <a:gd name="connsiteX82" fmla="*/ 266106 w 422949"/>
              <a:gd name="connsiteY82" fmla="*/ 181595 h 420726"/>
              <a:gd name="connsiteX83" fmla="*/ 253343 w 422949"/>
              <a:gd name="connsiteY83" fmla="*/ 169117 h 420726"/>
              <a:gd name="connsiteX84" fmla="*/ 271060 w 422949"/>
              <a:gd name="connsiteY84" fmla="*/ 166546 h 420726"/>
              <a:gd name="connsiteX85" fmla="*/ 339449 w 422949"/>
              <a:gd name="connsiteY85" fmla="*/ 166546 h 420726"/>
              <a:gd name="connsiteX86" fmla="*/ 347355 w 422949"/>
              <a:gd name="connsiteY86" fmla="*/ 150544 h 420726"/>
              <a:gd name="connsiteX87" fmla="*/ 355261 w 422949"/>
              <a:gd name="connsiteY87" fmla="*/ 166546 h 420726"/>
              <a:gd name="connsiteX88" fmla="*/ 372977 w 422949"/>
              <a:gd name="connsiteY88" fmla="*/ 169117 h 420726"/>
              <a:gd name="connsiteX89" fmla="*/ 360213 w 422949"/>
              <a:gd name="connsiteY89" fmla="*/ 181595 h 420726"/>
              <a:gd name="connsiteX90" fmla="*/ 363261 w 422949"/>
              <a:gd name="connsiteY90" fmla="*/ 199216 h 420726"/>
              <a:gd name="connsiteX91" fmla="*/ 347450 w 422949"/>
              <a:gd name="connsiteY91" fmla="*/ 190930 h 420726"/>
              <a:gd name="connsiteX92" fmla="*/ 331638 w 422949"/>
              <a:gd name="connsiteY92" fmla="*/ 199216 h 420726"/>
              <a:gd name="connsiteX93" fmla="*/ 334686 w 422949"/>
              <a:gd name="connsiteY93" fmla="*/ 181595 h 420726"/>
              <a:gd name="connsiteX94" fmla="*/ 321923 w 422949"/>
              <a:gd name="connsiteY94" fmla="*/ 169117 h 420726"/>
              <a:gd name="connsiteX95" fmla="*/ 339544 w 422949"/>
              <a:gd name="connsiteY95" fmla="*/ 166546 h 420726"/>
              <a:gd name="connsiteX96" fmla="*/ 388788 w 422949"/>
              <a:gd name="connsiteY96" fmla="*/ 211789 h 420726"/>
              <a:gd name="connsiteX97" fmla="*/ 391932 w 422949"/>
              <a:gd name="connsiteY97" fmla="*/ 141685 h 420726"/>
              <a:gd name="connsiteX98" fmla="*/ 305350 w 422949"/>
              <a:gd name="connsiteY98" fmla="*/ 98347 h 420726"/>
              <a:gd name="connsiteX99" fmla="*/ 203813 w 422949"/>
              <a:gd name="connsiteY99" fmla="*/ 125112 h 420726"/>
              <a:gd name="connsiteX100" fmla="*/ 116373 w 422949"/>
              <a:gd name="connsiteY100" fmla="*/ 71581 h 420726"/>
              <a:gd name="connsiteX101" fmla="*/ 87322 w 422949"/>
              <a:gd name="connsiteY101" fmla="*/ 55008 h 420726"/>
              <a:gd name="connsiteX102" fmla="*/ 76273 w 422949"/>
              <a:gd name="connsiteY102" fmla="*/ 7002 h 420726"/>
              <a:gd name="connsiteX103" fmla="*/ 62843 w 422949"/>
              <a:gd name="connsiteY103" fmla="*/ 7764 h 420726"/>
              <a:gd name="connsiteX104" fmla="*/ 50270 w 422949"/>
              <a:gd name="connsiteY104" fmla="*/ 36148 h 420726"/>
              <a:gd name="connsiteX105" fmla="*/ 49413 w 422949"/>
              <a:gd name="connsiteY105" fmla="*/ 51103 h 420726"/>
              <a:gd name="connsiteX106" fmla="*/ 35220 w 422949"/>
              <a:gd name="connsiteY106" fmla="*/ 24338 h 420726"/>
              <a:gd name="connsiteX107" fmla="*/ 17123 w 422949"/>
              <a:gd name="connsiteY107" fmla="*/ 11002 h 420726"/>
              <a:gd name="connsiteX108" fmla="*/ 8455 w 422949"/>
              <a:gd name="connsiteY108" fmla="*/ 48722 h 420726"/>
              <a:gd name="connsiteX109" fmla="*/ 25029 w 422949"/>
              <a:gd name="connsiteY109" fmla="*/ 78630 h 420726"/>
              <a:gd name="connsiteX110" fmla="*/ 15504 w 422949"/>
              <a:gd name="connsiteY110" fmla="*/ 99109 h 420726"/>
              <a:gd name="connsiteX111" fmla="*/ 14646 w 422949"/>
              <a:gd name="connsiteY111" fmla="*/ 123493 h 420726"/>
              <a:gd name="connsiteX112" fmla="*/ 5979 w 422949"/>
              <a:gd name="connsiteY112" fmla="*/ 150258 h 420726"/>
              <a:gd name="connsiteX113" fmla="*/ 17028 w 422949"/>
              <a:gd name="connsiteY113" fmla="*/ 194359 h 420726"/>
              <a:gd name="connsiteX114" fmla="*/ 73702 w 422949"/>
              <a:gd name="connsiteY114" fmla="*/ 173118 h 420726"/>
              <a:gd name="connsiteX115" fmla="*/ 94942 w 422949"/>
              <a:gd name="connsiteY115" fmla="*/ 192073 h 420726"/>
              <a:gd name="connsiteX116" fmla="*/ 106753 w 422949"/>
              <a:gd name="connsiteY116" fmla="*/ 211694 h 420726"/>
              <a:gd name="connsiteX117" fmla="*/ 388503 w 422949"/>
              <a:gd name="connsiteY117" fmla="*/ 211694 h 420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422949" h="420726">
                <a:moveTo>
                  <a:pt x="404600" y="254081"/>
                </a:moveTo>
                <a:cubicBezTo>
                  <a:pt x="394408" y="244746"/>
                  <a:pt x="387264" y="228934"/>
                  <a:pt x="387264" y="228934"/>
                </a:cubicBezTo>
                <a:lnTo>
                  <a:pt x="387264" y="226363"/>
                </a:lnTo>
                <a:lnTo>
                  <a:pt x="110563" y="226363"/>
                </a:lnTo>
                <a:cubicBezTo>
                  <a:pt x="111992" y="233792"/>
                  <a:pt x="115135" y="247889"/>
                  <a:pt x="118945" y="261986"/>
                </a:cubicBezTo>
                <a:cubicBezTo>
                  <a:pt x="124470" y="282465"/>
                  <a:pt x="125232" y="295895"/>
                  <a:pt x="129137" y="312373"/>
                </a:cubicBezTo>
                <a:cubicBezTo>
                  <a:pt x="133042" y="328852"/>
                  <a:pt x="125136" y="343044"/>
                  <a:pt x="120469" y="350188"/>
                </a:cubicBezTo>
                <a:cubicBezTo>
                  <a:pt x="115707" y="357236"/>
                  <a:pt x="120469" y="368285"/>
                  <a:pt x="120469" y="368285"/>
                </a:cubicBezTo>
                <a:cubicBezTo>
                  <a:pt x="120469" y="368285"/>
                  <a:pt x="111039" y="381239"/>
                  <a:pt x="104753" y="393526"/>
                </a:cubicBezTo>
                <a:cubicBezTo>
                  <a:pt x="98371" y="405718"/>
                  <a:pt x="92180" y="413910"/>
                  <a:pt x="99228" y="413910"/>
                </a:cubicBezTo>
                <a:lnTo>
                  <a:pt x="142472" y="413910"/>
                </a:lnTo>
                <a:cubicBezTo>
                  <a:pt x="153521" y="413910"/>
                  <a:pt x="147235" y="400575"/>
                  <a:pt x="147235" y="400575"/>
                </a:cubicBezTo>
                <a:lnTo>
                  <a:pt x="149616" y="393526"/>
                </a:lnTo>
                <a:cubicBezTo>
                  <a:pt x="149616" y="393526"/>
                  <a:pt x="152759" y="397432"/>
                  <a:pt x="155902" y="400575"/>
                </a:cubicBezTo>
                <a:cubicBezTo>
                  <a:pt x="159045" y="403718"/>
                  <a:pt x="161331" y="407623"/>
                  <a:pt x="165332" y="402194"/>
                </a:cubicBezTo>
                <a:cubicBezTo>
                  <a:pt x="169237" y="396670"/>
                  <a:pt x="191240" y="373810"/>
                  <a:pt x="192097" y="369905"/>
                </a:cubicBezTo>
                <a:cubicBezTo>
                  <a:pt x="192954" y="365999"/>
                  <a:pt x="177143" y="357331"/>
                  <a:pt x="172476" y="354188"/>
                </a:cubicBezTo>
                <a:cubicBezTo>
                  <a:pt x="167713" y="351045"/>
                  <a:pt x="165427" y="331328"/>
                  <a:pt x="166094" y="314088"/>
                </a:cubicBezTo>
                <a:cubicBezTo>
                  <a:pt x="166856" y="296752"/>
                  <a:pt x="183429" y="269225"/>
                  <a:pt x="183429" y="269225"/>
                </a:cubicBezTo>
                <a:cubicBezTo>
                  <a:pt x="183429" y="269225"/>
                  <a:pt x="203908" y="269225"/>
                  <a:pt x="219625" y="268463"/>
                </a:cubicBezTo>
                <a:cubicBezTo>
                  <a:pt x="235436" y="267701"/>
                  <a:pt x="254295" y="260557"/>
                  <a:pt x="260582" y="262939"/>
                </a:cubicBezTo>
                <a:cubicBezTo>
                  <a:pt x="266869" y="265320"/>
                  <a:pt x="270774" y="284180"/>
                  <a:pt x="278679" y="295228"/>
                </a:cubicBezTo>
                <a:cubicBezTo>
                  <a:pt x="286585" y="306277"/>
                  <a:pt x="277918" y="315707"/>
                  <a:pt x="274679" y="321232"/>
                </a:cubicBezTo>
                <a:cubicBezTo>
                  <a:pt x="271536" y="326756"/>
                  <a:pt x="274679" y="330661"/>
                  <a:pt x="272298" y="334567"/>
                </a:cubicBezTo>
                <a:cubicBezTo>
                  <a:pt x="269917" y="338567"/>
                  <a:pt x="252581" y="361332"/>
                  <a:pt x="244009" y="373143"/>
                </a:cubicBezTo>
                <a:cubicBezTo>
                  <a:pt x="235341" y="384954"/>
                  <a:pt x="230673" y="395241"/>
                  <a:pt x="239246" y="400670"/>
                </a:cubicBezTo>
                <a:cubicBezTo>
                  <a:pt x="247914" y="406195"/>
                  <a:pt x="262106" y="407719"/>
                  <a:pt x="273822" y="399908"/>
                </a:cubicBezTo>
                <a:cubicBezTo>
                  <a:pt x="285633" y="392002"/>
                  <a:pt x="281728" y="386478"/>
                  <a:pt x="288014" y="373905"/>
                </a:cubicBezTo>
                <a:cubicBezTo>
                  <a:pt x="294301" y="361332"/>
                  <a:pt x="304492" y="360570"/>
                  <a:pt x="307636" y="355807"/>
                </a:cubicBezTo>
                <a:cubicBezTo>
                  <a:pt x="310779" y="351140"/>
                  <a:pt x="308493" y="339329"/>
                  <a:pt x="308493" y="332185"/>
                </a:cubicBezTo>
                <a:cubicBezTo>
                  <a:pt x="308493" y="325042"/>
                  <a:pt x="314017" y="319613"/>
                  <a:pt x="322590" y="314850"/>
                </a:cubicBezTo>
                <a:cubicBezTo>
                  <a:pt x="331257" y="310088"/>
                  <a:pt x="335925" y="300658"/>
                  <a:pt x="335925" y="293609"/>
                </a:cubicBezTo>
                <a:cubicBezTo>
                  <a:pt x="335925" y="286561"/>
                  <a:pt x="328114" y="269987"/>
                  <a:pt x="328114" y="269987"/>
                </a:cubicBezTo>
                <a:lnTo>
                  <a:pt x="332020" y="269987"/>
                </a:lnTo>
                <a:lnTo>
                  <a:pt x="347736" y="303039"/>
                </a:lnTo>
                <a:cubicBezTo>
                  <a:pt x="347736" y="303039"/>
                  <a:pt x="350117" y="314850"/>
                  <a:pt x="350117" y="328280"/>
                </a:cubicBezTo>
                <a:cubicBezTo>
                  <a:pt x="350117" y="341710"/>
                  <a:pt x="345450" y="355045"/>
                  <a:pt x="344593" y="362189"/>
                </a:cubicBezTo>
                <a:cubicBezTo>
                  <a:pt x="343830" y="369238"/>
                  <a:pt x="343830" y="378667"/>
                  <a:pt x="343830" y="378667"/>
                </a:cubicBezTo>
                <a:cubicBezTo>
                  <a:pt x="343830" y="378667"/>
                  <a:pt x="336782" y="389716"/>
                  <a:pt x="327257" y="399908"/>
                </a:cubicBezTo>
                <a:cubicBezTo>
                  <a:pt x="317827" y="410100"/>
                  <a:pt x="318589" y="413243"/>
                  <a:pt x="328876" y="418006"/>
                </a:cubicBezTo>
                <a:cubicBezTo>
                  <a:pt x="339163" y="422673"/>
                  <a:pt x="346212" y="421149"/>
                  <a:pt x="360404" y="414863"/>
                </a:cubicBezTo>
                <a:cubicBezTo>
                  <a:pt x="374596" y="408576"/>
                  <a:pt x="375358" y="403051"/>
                  <a:pt x="375358" y="398289"/>
                </a:cubicBezTo>
                <a:cubicBezTo>
                  <a:pt x="375358" y="393526"/>
                  <a:pt x="379263" y="388859"/>
                  <a:pt x="383931" y="383335"/>
                </a:cubicBezTo>
                <a:cubicBezTo>
                  <a:pt x="388693" y="377810"/>
                  <a:pt x="386312" y="365237"/>
                  <a:pt x="384788" y="354188"/>
                </a:cubicBezTo>
                <a:cubicBezTo>
                  <a:pt x="383169" y="343139"/>
                  <a:pt x="387931" y="332948"/>
                  <a:pt x="393361" y="322756"/>
                </a:cubicBezTo>
                <a:cubicBezTo>
                  <a:pt x="398885" y="312564"/>
                  <a:pt x="383931" y="295228"/>
                  <a:pt x="379645" y="267606"/>
                </a:cubicBezTo>
                <a:cubicBezTo>
                  <a:pt x="375263" y="240079"/>
                  <a:pt x="386312" y="253414"/>
                  <a:pt x="394980" y="261319"/>
                </a:cubicBezTo>
                <a:cubicBezTo>
                  <a:pt x="403647" y="269225"/>
                  <a:pt x="400504" y="273131"/>
                  <a:pt x="398980" y="278655"/>
                </a:cubicBezTo>
                <a:cubicBezTo>
                  <a:pt x="397361" y="284180"/>
                  <a:pt x="401266" y="284941"/>
                  <a:pt x="407648" y="289704"/>
                </a:cubicBezTo>
                <a:cubicBezTo>
                  <a:pt x="413935" y="294371"/>
                  <a:pt x="410029" y="304658"/>
                  <a:pt x="414696" y="304658"/>
                </a:cubicBezTo>
                <a:cubicBezTo>
                  <a:pt x="419364" y="304658"/>
                  <a:pt x="420221" y="289704"/>
                  <a:pt x="422602" y="281036"/>
                </a:cubicBezTo>
                <a:cubicBezTo>
                  <a:pt x="424984" y="272368"/>
                  <a:pt x="414696" y="263701"/>
                  <a:pt x="404505" y="254271"/>
                </a:cubicBezTo>
                <a:moveTo>
                  <a:pt x="134090" y="166546"/>
                </a:moveTo>
                <a:lnTo>
                  <a:pt x="141996" y="150544"/>
                </a:lnTo>
                <a:lnTo>
                  <a:pt x="149902" y="166546"/>
                </a:lnTo>
                <a:lnTo>
                  <a:pt x="167523" y="169117"/>
                </a:lnTo>
                <a:lnTo>
                  <a:pt x="154759" y="181595"/>
                </a:lnTo>
                <a:lnTo>
                  <a:pt x="157807" y="199216"/>
                </a:lnTo>
                <a:lnTo>
                  <a:pt x="141996" y="190930"/>
                </a:lnTo>
                <a:lnTo>
                  <a:pt x="126279" y="199216"/>
                </a:lnTo>
                <a:lnTo>
                  <a:pt x="129328" y="181595"/>
                </a:lnTo>
                <a:lnTo>
                  <a:pt x="116564" y="169117"/>
                </a:lnTo>
                <a:lnTo>
                  <a:pt x="134185" y="166546"/>
                </a:lnTo>
                <a:close/>
                <a:moveTo>
                  <a:pt x="202575" y="166546"/>
                </a:moveTo>
                <a:lnTo>
                  <a:pt x="210480" y="150544"/>
                </a:lnTo>
                <a:lnTo>
                  <a:pt x="218481" y="166546"/>
                </a:lnTo>
                <a:lnTo>
                  <a:pt x="236103" y="169117"/>
                </a:lnTo>
                <a:lnTo>
                  <a:pt x="223339" y="181595"/>
                </a:lnTo>
                <a:lnTo>
                  <a:pt x="226387" y="199216"/>
                </a:lnTo>
                <a:lnTo>
                  <a:pt x="210576" y="190930"/>
                </a:lnTo>
                <a:lnTo>
                  <a:pt x="194764" y="199216"/>
                </a:lnTo>
                <a:lnTo>
                  <a:pt x="197812" y="181595"/>
                </a:lnTo>
                <a:lnTo>
                  <a:pt x="185049" y="169117"/>
                </a:lnTo>
                <a:lnTo>
                  <a:pt x="202765" y="166546"/>
                </a:lnTo>
                <a:close/>
                <a:moveTo>
                  <a:pt x="271060" y="166546"/>
                </a:moveTo>
                <a:lnTo>
                  <a:pt x="278965" y="150544"/>
                </a:lnTo>
                <a:lnTo>
                  <a:pt x="286871" y="166546"/>
                </a:lnTo>
                <a:lnTo>
                  <a:pt x="304587" y="169117"/>
                </a:lnTo>
                <a:lnTo>
                  <a:pt x="291824" y="181595"/>
                </a:lnTo>
                <a:lnTo>
                  <a:pt x="294777" y="199216"/>
                </a:lnTo>
                <a:lnTo>
                  <a:pt x="278965" y="190930"/>
                </a:lnTo>
                <a:lnTo>
                  <a:pt x="263154" y="199216"/>
                </a:lnTo>
                <a:lnTo>
                  <a:pt x="266106" y="181595"/>
                </a:lnTo>
                <a:lnTo>
                  <a:pt x="253343" y="169117"/>
                </a:lnTo>
                <a:lnTo>
                  <a:pt x="271060" y="166546"/>
                </a:lnTo>
                <a:close/>
                <a:moveTo>
                  <a:pt x="339449" y="166546"/>
                </a:moveTo>
                <a:lnTo>
                  <a:pt x="347355" y="150544"/>
                </a:lnTo>
                <a:lnTo>
                  <a:pt x="355261" y="166546"/>
                </a:lnTo>
                <a:lnTo>
                  <a:pt x="372977" y="169117"/>
                </a:lnTo>
                <a:lnTo>
                  <a:pt x="360213" y="181595"/>
                </a:lnTo>
                <a:lnTo>
                  <a:pt x="363261" y="199216"/>
                </a:lnTo>
                <a:lnTo>
                  <a:pt x="347450" y="190930"/>
                </a:lnTo>
                <a:lnTo>
                  <a:pt x="331638" y="199216"/>
                </a:lnTo>
                <a:lnTo>
                  <a:pt x="334686" y="181595"/>
                </a:lnTo>
                <a:lnTo>
                  <a:pt x="321923" y="169117"/>
                </a:lnTo>
                <a:lnTo>
                  <a:pt x="339544" y="166546"/>
                </a:lnTo>
                <a:close/>
                <a:moveTo>
                  <a:pt x="388788" y="211789"/>
                </a:moveTo>
                <a:cubicBezTo>
                  <a:pt x="388788" y="211789"/>
                  <a:pt x="399837" y="179500"/>
                  <a:pt x="391932" y="141685"/>
                </a:cubicBezTo>
                <a:cubicBezTo>
                  <a:pt x="384026" y="103966"/>
                  <a:pt x="343164" y="93680"/>
                  <a:pt x="305350" y="98347"/>
                </a:cubicBezTo>
                <a:cubicBezTo>
                  <a:pt x="267535" y="103109"/>
                  <a:pt x="241532" y="129874"/>
                  <a:pt x="203813" y="125112"/>
                </a:cubicBezTo>
                <a:cubicBezTo>
                  <a:pt x="165999" y="120445"/>
                  <a:pt x="137710" y="81011"/>
                  <a:pt x="116373" y="71581"/>
                </a:cubicBezTo>
                <a:cubicBezTo>
                  <a:pt x="95133" y="62056"/>
                  <a:pt x="80940" y="62056"/>
                  <a:pt x="87322" y="55008"/>
                </a:cubicBezTo>
                <a:cubicBezTo>
                  <a:pt x="93609" y="47959"/>
                  <a:pt x="80274" y="17194"/>
                  <a:pt x="76273" y="7002"/>
                </a:cubicBezTo>
                <a:cubicBezTo>
                  <a:pt x="72273" y="-3190"/>
                  <a:pt x="67605" y="-1666"/>
                  <a:pt x="62843" y="7764"/>
                </a:cubicBezTo>
                <a:cubicBezTo>
                  <a:pt x="58176" y="17194"/>
                  <a:pt x="47889" y="30910"/>
                  <a:pt x="50270" y="36148"/>
                </a:cubicBezTo>
                <a:cubicBezTo>
                  <a:pt x="52556" y="41292"/>
                  <a:pt x="55032" y="51103"/>
                  <a:pt x="49413" y="51103"/>
                </a:cubicBezTo>
                <a:cubicBezTo>
                  <a:pt x="43793" y="51103"/>
                  <a:pt x="39221" y="34624"/>
                  <a:pt x="35220" y="24338"/>
                </a:cubicBezTo>
                <a:cubicBezTo>
                  <a:pt x="31315" y="14146"/>
                  <a:pt x="22648" y="4716"/>
                  <a:pt x="17123" y="11002"/>
                </a:cubicBezTo>
                <a:cubicBezTo>
                  <a:pt x="8550" y="20813"/>
                  <a:pt x="6074" y="32243"/>
                  <a:pt x="8455" y="48722"/>
                </a:cubicBezTo>
                <a:cubicBezTo>
                  <a:pt x="10836" y="65200"/>
                  <a:pt x="25029" y="78630"/>
                  <a:pt x="25029" y="78630"/>
                </a:cubicBezTo>
                <a:cubicBezTo>
                  <a:pt x="25029" y="78630"/>
                  <a:pt x="17885" y="92822"/>
                  <a:pt x="15504" y="99109"/>
                </a:cubicBezTo>
                <a:cubicBezTo>
                  <a:pt x="13218" y="105395"/>
                  <a:pt x="14646" y="118825"/>
                  <a:pt x="14646" y="123493"/>
                </a:cubicBezTo>
                <a:cubicBezTo>
                  <a:pt x="14646" y="128160"/>
                  <a:pt x="10741" y="137685"/>
                  <a:pt x="5979" y="150258"/>
                </a:cubicBezTo>
                <a:cubicBezTo>
                  <a:pt x="1311" y="162926"/>
                  <a:pt x="-8976" y="187215"/>
                  <a:pt x="17028" y="194359"/>
                </a:cubicBezTo>
                <a:cubicBezTo>
                  <a:pt x="42936" y="201407"/>
                  <a:pt x="73702" y="173118"/>
                  <a:pt x="73702" y="173118"/>
                </a:cubicBezTo>
                <a:cubicBezTo>
                  <a:pt x="73702" y="173118"/>
                  <a:pt x="88656" y="180166"/>
                  <a:pt x="94942" y="192073"/>
                </a:cubicBezTo>
                <a:cubicBezTo>
                  <a:pt x="101229" y="203884"/>
                  <a:pt x="106753" y="211694"/>
                  <a:pt x="106753" y="211694"/>
                </a:cubicBezTo>
                <a:lnTo>
                  <a:pt x="388503" y="211694"/>
                </a:lnTo>
                <a:close/>
              </a:path>
            </a:pathLst>
          </a:custGeom>
          <a:solidFill>
            <a:srgbClr val="067DB3"/>
          </a:solidFill>
          <a:ln w="0" cap="flat">
            <a:noFill/>
            <a:prstDash val="solid"/>
            <a:miter/>
          </a:ln>
        </p:spPr>
        <p:txBody>
          <a:bodyPr rtlCol="0" anchor="ctr"/>
          <a:lstStyle/>
          <a:p>
            <a:endParaRPr lang="en-ID"/>
          </a:p>
        </p:txBody>
      </p:sp>
      <p:grpSp>
        <p:nvGrpSpPr>
          <p:cNvPr id="195" name="Group 194">
            <a:extLst>
              <a:ext uri="{FF2B5EF4-FFF2-40B4-BE49-F238E27FC236}">
                <a16:creationId xmlns:a16="http://schemas.microsoft.com/office/drawing/2014/main" id="{2C8869B6-CE72-6AA8-EF58-258A11AFB241}"/>
              </a:ext>
            </a:extLst>
          </p:cNvPr>
          <p:cNvGrpSpPr/>
          <p:nvPr/>
        </p:nvGrpSpPr>
        <p:grpSpPr>
          <a:xfrm>
            <a:off x="1505913" y="7284859"/>
            <a:ext cx="1806476" cy="802363"/>
            <a:chOff x="1505913" y="7320292"/>
            <a:chExt cx="1806476" cy="802363"/>
          </a:xfrm>
        </p:grpSpPr>
        <p:grpSp>
          <p:nvGrpSpPr>
            <p:cNvPr id="188" name="Group 187">
              <a:extLst>
                <a:ext uri="{FF2B5EF4-FFF2-40B4-BE49-F238E27FC236}">
                  <a16:creationId xmlns:a16="http://schemas.microsoft.com/office/drawing/2014/main" id="{E37D24EA-3BFE-594A-C5D3-E210FC8C30F7}"/>
                </a:ext>
              </a:extLst>
            </p:cNvPr>
            <p:cNvGrpSpPr/>
            <p:nvPr/>
          </p:nvGrpSpPr>
          <p:grpSpPr>
            <a:xfrm>
              <a:off x="1942712" y="7447043"/>
              <a:ext cx="932879" cy="675612"/>
              <a:chOff x="10761617" y="3858734"/>
              <a:chExt cx="1098899" cy="795847"/>
            </a:xfrm>
          </p:grpSpPr>
          <p:sp>
            <p:nvSpPr>
              <p:cNvPr id="181" name="Freeform: Shape 180">
                <a:extLst>
                  <a:ext uri="{FF2B5EF4-FFF2-40B4-BE49-F238E27FC236}">
                    <a16:creationId xmlns:a16="http://schemas.microsoft.com/office/drawing/2014/main" id="{6DA9D6F0-5BB6-0104-302B-9A4BEACFBC32}"/>
                  </a:ext>
                </a:extLst>
              </p:cNvPr>
              <p:cNvSpPr/>
              <p:nvPr/>
            </p:nvSpPr>
            <p:spPr>
              <a:xfrm>
                <a:off x="11111756" y="4458176"/>
                <a:ext cx="399954" cy="196405"/>
              </a:xfrm>
              <a:custGeom>
                <a:avLst/>
                <a:gdLst>
                  <a:gd name="connsiteX0" fmla="*/ 0 w 399954"/>
                  <a:gd name="connsiteY0" fmla="*/ 0 h 196405"/>
                  <a:gd name="connsiteX1" fmla="*/ 399955 w 399954"/>
                  <a:gd name="connsiteY1" fmla="*/ 0 h 196405"/>
                  <a:gd name="connsiteX2" fmla="*/ 399955 w 399954"/>
                  <a:gd name="connsiteY2" fmla="*/ 196405 h 196405"/>
                  <a:gd name="connsiteX3" fmla="*/ 0 w 399954"/>
                  <a:gd name="connsiteY3" fmla="*/ 196405 h 196405"/>
                </a:gdLst>
                <a:ahLst/>
                <a:cxnLst>
                  <a:cxn ang="0">
                    <a:pos x="connsiteX0" y="connsiteY0"/>
                  </a:cxn>
                  <a:cxn ang="0">
                    <a:pos x="connsiteX1" y="connsiteY1"/>
                  </a:cxn>
                  <a:cxn ang="0">
                    <a:pos x="connsiteX2" y="connsiteY2"/>
                  </a:cxn>
                  <a:cxn ang="0">
                    <a:pos x="connsiteX3" y="connsiteY3"/>
                  </a:cxn>
                </a:cxnLst>
                <a:rect l="l" t="t" r="r" b="b"/>
                <a:pathLst>
                  <a:path w="399954" h="196405">
                    <a:moveTo>
                      <a:pt x="0" y="0"/>
                    </a:moveTo>
                    <a:lnTo>
                      <a:pt x="399955" y="0"/>
                    </a:lnTo>
                    <a:lnTo>
                      <a:pt x="399955" y="196405"/>
                    </a:lnTo>
                    <a:lnTo>
                      <a:pt x="0" y="196405"/>
                    </a:lnTo>
                    <a:close/>
                  </a:path>
                </a:pathLst>
              </a:custGeom>
              <a:solidFill>
                <a:srgbClr val="FFFFFF"/>
              </a:solidFill>
              <a:ln w="0" cap="flat">
                <a:noFill/>
                <a:prstDash val="solid"/>
                <a:miter/>
              </a:ln>
            </p:spPr>
            <p:txBody>
              <a:bodyPr rtlCol="0" anchor="ctr"/>
              <a:lstStyle/>
              <a:p>
                <a:endParaRPr lang="en-ID"/>
              </a:p>
            </p:txBody>
          </p:sp>
          <p:grpSp>
            <p:nvGrpSpPr>
              <p:cNvPr id="182" name="Graphic 178">
                <a:extLst>
                  <a:ext uri="{FF2B5EF4-FFF2-40B4-BE49-F238E27FC236}">
                    <a16:creationId xmlns:a16="http://schemas.microsoft.com/office/drawing/2014/main" id="{9E38640E-AF1D-90B0-7ED1-4FA72C60E459}"/>
                  </a:ext>
                </a:extLst>
              </p:cNvPr>
              <p:cNvGrpSpPr/>
              <p:nvPr/>
            </p:nvGrpSpPr>
            <p:grpSpPr>
              <a:xfrm>
                <a:off x="11137283" y="3858734"/>
                <a:ext cx="347757" cy="409989"/>
                <a:chOff x="11137283" y="3858734"/>
                <a:chExt cx="347757" cy="409989"/>
              </a:xfrm>
              <a:solidFill>
                <a:srgbClr val="B53034"/>
              </a:solidFill>
            </p:grpSpPr>
            <p:sp>
              <p:nvSpPr>
                <p:cNvPr id="183" name="Freeform: Shape 182">
                  <a:extLst>
                    <a:ext uri="{FF2B5EF4-FFF2-40B4-BE49-F238E27FC236}">
                      <a16:creationId xmlns:a16="http://schemas.microsoft.com/office/drawing/2014/main" id="{D4BB2A63-65C0-E854-203B-B22DD0658C0D}"/>
                    </a:ext>
                  </a:extLst>
                </p:cNvPr>
                <p:cNvSpPr/>
                <p:nvPr/>
              </p:nvSpPr>
              <p:spPr>
                <a:xfrm>
                  <a:off x="11137283" y="4108894"/>
                  <a:ext cx="347757" cy="159829"/>
                </a:xfrm>
                <a:custGeom>
                  <a:avLst/>
                  <a:gdLst>
                    <a:gd name="connsiteX0" fmla="*/ 252984 w 347757"/>
                    <a:gd name="connsiteY0" fmla="*/ 0 h 159829"/>
                    <a:gd name="connsiteX1" fmla="*/ 94774 w 347757"/>
                    <a:gd name="connsiteY1" fmla="*/ 0 h 159829"/>
                    <a:gd name="connsiteX2" fmla="*/ 0 w 347757"/>
                    <a:gd name="connsiteY2" fmla="*/ 159829 h 159829"/>
                    <a:gd name="connsiteX3" fmla="*/ 347758 w 347757"/>
                    <a:gd name="connsiteY3" fmla="*/ 159829 h 159829"/>
                    <a:gd name="connsiteX4" fmla="*/ 252984 w 347757"/>
                    <a:gd name="connsiteY4" fmla="*/ 0 h 1598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7757" h="159829">
                      <a:moveTo>
                        <a:pt x="252984" y="0"/>
                      </a:moveTo>
                      <a:lnTo>
                        <a:pt x="94774" y="0"/>
                      </a:lnTo>
                      <a:cubicBezTo>
                        <a:pt x="49911" y="22098"/>
                        <a:pt x="4096" y="68771"/>
                        <a:pt x="0" y="159829"/>
                      </a:cubicBezTo>
                      <a:lnTo>
                        <a:pt x="347758" y="159829"/>
                      </a:lnTo>
                      <a:cubicBezTo>
                        <a:pt x="343662" y="68771"/>
                        <a:pt x="297847" y="22098"/>
                        <a:pt x="252984" y="0"/>
                      </a:cubicBezTo>
                    </a:path>
                  </a:pathLst>
                </a:custGeom>
                <a:solidFill>
                  <a:srgbClr val="B53034"/>
                </a:solidFill>
                <a:ln w="0" cap="flat">
                  <a:noFill/>
                  <a:prstDash val="solid"/>
                  <a:miter/>
                </a:ln>
              </p:spPr>
              <p:txBody>
                <a:bodyPr rtlCol="0" anchor="ctr"/>
                <a:lstStyle/>
                <a:p>
                  <a:endParaRPr lang="en-ID"/>
                </a:p>
              </p:txBody>
            </p:sp>
            <p:sp>
              <p:nvSpPr>
                <p:cNvPr id="184" name="Freeform: Shape 183">
                  <a:extLst>
                    <a:ext uri="{FF2B5EF4-FFF2-40B4-BE49-F238E27FC236}">
                      <a16:creationId xmlns:a16="http://schemas.microsoft.com/office/drawing/2014/main" id="{7A0E6F26-06F4-0FF4-065D-5C9F6CAF6661}"/>
                    </a:ext>
                  </a:extLst>
                </p:cNvPr>
                <p:cNvSpPr/>
                <p:nvPr/>
              </p:nvSpPr>
              <p:spPr>
                <a:xfrm>
                  <a:off x="11306066" y="3858734"/>
                  <a:ext cx="100202" cy="57754"/>
                </a:xfrm>
                <a:custGeom>
                  <a:avLst/>
                  <a:gdLst>
                    <a:gd name="connsiteX0" fmla="*/ 0 w 100202"/>
                    <a:gd name="connsiteY0" fmla="*/ 12892 h 57754"/>
                    <a:gd name="connsiteX1" fmla="*/ 93250 w 100202"/>
                    <a:gd name="connsiteY1" fmla="*/ 129 h 57754"/>
                    <a:gd name="connsiteX2" fmla="*/ 100203 w 100202"/>
                    <a:gd name="connsiteY2" fmla="*/ 47373 h 57754"/>
                    <a:gd name="connsiteX3" fmla="*/ 10668 w 100202"/>
                    <a:gd name="connsiteY3" fmla="*/ 57755 h 57754"/>
                    <a:gd name="connsiteX4" fmla="*/ 95 w 100202"/>
                    <a:gd name="connsiteY4" fmla="*/ 12988 h 5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2" h="57754">
                      <a:moveTo>
                        <a:pt x="0" y="12892"/>
                      </a:moveTo>
                      <a:cubicBezTo>
                        <a:pt x="32861" y="-19969"/>
                        <a:pt x="54102" y="23179"/>
                        <a:pt x="93250" y="129"/>
                      </a:cubicBezTo>
                      <a:cubicBezTo>
                        <a:pt x="100203" y="22036"/>
                        <a:pt x="100203" y="47373"/>
                        <a:pt x="100203" y="47373"/>
                      </a:cubicBezTo>
                      <a:cubicBezTo>
                        <a:pt x="69152" y="63470"/>
                        <a:pt x="34385" y="33942"/>
                        <a:pt x="10668" y="57755"/>
                      </a:cubicBezTo>
                      <a:lnTo>
                        <a:pt x="95" y="12988"/>
                      </a:lnTo>
                      <a:close/>
                    </a:path>
                  </a:pathLst>
                </a:custGeom>
                <a:solidFill>
                  <a:srgbClr val="B53034"/>
                </a:solidFill>
                <a:ln w="0" cap="flat">
                  <a:noFill/>
                  <a:prstDash val="solid"/>
                  <a:miter/>
                </a:ln>
              </p:spPr>
              <p:txBody>
                <a:bodyPr rtlCol="0" anchor="ctr"/>
                <a:lstStyle/>
                <a:p>
                  <a:endParaRPr lang="en-ID"/>
                </a:p>
              </p:txBody>
            </p:sp>
          </p:grpSp>
          <p:sp>
            <p:nvSpPr>
              <p:cNvPr id="185" name="Freeform: Shape 184">
                <a:extLst>
                  <a:ext uri="{FF2B5EF4-FFF2-40B4-BE49-F238E27FC236}">
                    <a16:creationId xmlns:a16="http://schemas.microsoft.com/office/drawing/2014/main" id="{F28F55E5-5F06-34F4-03ED-A9A1276C156D}"/>
                  </a:ext>
                </a:extLst>
              </p:cNvPr>
              <p:cNvSpPr/>
              <p:nvPr/>
            </p:nvSpPr>
            <p:spPr>
              <a:xfrm>
                <a:off x="11237581" y="3871626"/>
                <a:ext cx="147066" cy="228600"/>
              </a:xfrm>
              <a:custGeom>
                <a:avLst/>
                <a:gdLst>
                  <a:gd name="connsiteX0" fmla="*/ 43624 w 147066"/>
                  <a:gd name="connsiteY0" fmla="*/ 149066 h 228600"/>
                  <a:gd name="connsiteX1" fmla="*/ 55245 w 147066"/>
                  <a:gd name="connsiteY1" fmla="*/ 149066 h 228600"/>
                  <a:gd name="connsiteX2" fmla="*/ 55245 w 147066"/>
                  <a:gd name="connsiteY2" fmla="*/ 198311 h 228600"/>
                  <a:gd name="connsiteX3" fmla="*/ 43624 w 147066"/>
                  <a:gd name="connsiteY3" fmla="*/ 198311 h 228600"/>
                  <a:gd name="connsiteX4" fmla="*/ 43624 w 147066"/>
                  <a:gd name="connsiteY4" fmla="*/ 149066 h 228600"/>
                  <a:gd name="connsiteX5" fmla="*/ 79248 w 147066"/>
                  <a:gd name="connsiteY5" fmla="*/ 198311 h 228600"/>
                  <a:gd name="connsiteX6" fmla="*/ 67628 w 147066"/>
                  <a:gd name="connsiteY6" fmla="*/ 198311 h 228600"/>
                  <a:gd name="connsiteX7" fmla="*/ 67628 w 147066"/>
                  <a:gd name="connsiteY7" fmla="*/ 149066 h 228600"/>
                  <a:gd name="connsiteX8" fmla="*/ 79248 w 147066"/>
                  <a:gd name="connsiteY8" fmla="*/ 149066 h 228600"/>
                  <a:gd name="connsiteX9" fmla="*/ 79248 w 147066"/>
                  <a:gd name="connsiteY9" fmla="*/ 198311 h 228600"/>
                  <a:gd name="connsiteX10" fmla="*/ 103346 w 147066"/>
                  <a:gd name="connsiteY10" fmla="*/ 198311 h 228600"/>
                  <a:gd name="connsiteX11" fmla="*/ 91726 w 147066"/>
                  <a:gd name="connsiteY11" fmla="*/ 198311 h 228600"/>
                  <a:gd name="connsiteX12" fmla="*/ 91726 w 147066"/>
                  <a:gd name="connsiteY12" fmla="*/ 149066 h 228600"/>
                  <a:gd name="connsiteX13" fmla="*/ 103346 w 147066"/>
                  <a:gd name="connsiteY13" fmla="*/ 149066 h 228600"/>
                  <a:gd name="connsiteX14" fmla="*/ 103346 w 147066"/>
                  <a:gd name="connsiteY14" fmla="*/ 198311 h 228600"/>
                  <a:gd name="connsiteX15" fmla="*/ 115824 w 147066"/>
                  <a:gd name="connsiteY15" fmla="*/ 198311 h 228600"/>
                  <a:gd name="connsiteX16" fmla="*/ 115824 w 147066"/>
                  <a:gd name="connsiteY16" fmla="*/ 149066 h 228600"/>
                  <a:gd name="connsiteX17" fmla="*/ 123825 w 147066"/>
                  <a:gd name="connsiteY17" fmla="*/ 149066 h 228600"/>
                  <a:gd name="connsiteX18" fmla="*/ 123825 w 147066"/>
                  <a:gd name="connsiteY18" fmla="*/ 124111 h 228600"/>
                  <a:gd name="connsiteX19" fmla="*/ 113157 w 147066"/>
                  <a:gd name="connsiteY19" fmla="*/ 124111 h 228600"/>
                  <a:gd name="connsiteX20" fmla="*/ 79438 w 147066"/>
                  <a:gd name="connsiteY20" fmla="*/ 76010 h 228600"/>
                  <a:gd name="connsiteX21" fmla="*/ 79153 w 147066"/>
                  <a:gd name="connsiteY21" fmla="*/ 76010 h 228600"/>
                  <a:gd name="connsiteX22" fmla="*/ 78581 w 147066"/>
                  <a:gd name="connsiteY22" fmla="*/ 0 h 228600"/>
                  <a:gd name="connsiteX23" fmla="*/ 68389 w 147066"/>
                  <a:gd name="connsiteY23" fmla="*/ 0 h 228600"/>
                  <a:gd name="connsiteX24" fmla="*/ 67818 w 147066"/>
                  <a:gd name="connsiteY24" fmla="*/ 76010 h 228600"/>
                  <a:gd name="connsiteX25" fmla="*/ 67532 w 147066"/>
                  <a:gd name="connsiteY25" fmla="*/ 76010 h 228600"/>
                  <a:gd name="connsiteX26" fmla="*/ 33814 w 147066"/>
                  <a:gd name="connsiteY26" fmla="*/ 124111 h 228600"/>
                  <a:gd name="connsiteX27" fmla="*/ 23146 w 147066"/>
                  <a:gd name="connsiteY27" fmla="*/ 124111 h 228600"/>
                  <a:gd name="connsiteX28" fmla="*/ 23146 w 147066"/>
                  <a:gd name="connsiteY28" fmla="*/ 149066 h 228600"/>
                  <a:gd name="connsiteX29" fmla="*/ 31147 w 147066"/>
                  <a:gd name="connsiteY29" fmla="*/ 149066 h 228600"/>
                  <a:gd name="connsiteX30" fmla="*/ 31147 w 147066"/>
                  <a:gd name="connsiteY30" fmla="*/ 198311 h 228600"/>
                  <a:gd name="connsiteX31" fmla="*/ 0 w 147066"/>
                  <a:gd name="connsiteY31" fmla="*/ 198311 h 228600"/>
                  <a:gd name="connsiteX32" fmla="*/ 0 w 147066"/>
                  <a:gd name="connsiteY32" fmla="*/ 228600 h 228600"/>
                  <a:gd name="connsiteX33" fmla="*/ 147066 w 147066"/>
                  <a:gd name="connsiteY33" fmla="*/ 228600 h 228600"/>
                  <a:gd name="connsiteX34" fmla="*/ 147066 w 147066"/>
                  <a:gd name="connsiteY34" fmla="*/ 198311 h 228600"/>
                  <a:gd name="connsiteX35" fmla="*/ 115919 w 147066"/>
                  <a:gd name="connsiteY35" fmla="*/ 19831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47066" h="228600">
                    <a:moveTo>
                      <a:pt x="43624" y="149066"/>
                    </a:moveTo>
                    <a:lnTo>
                      <a:pt x="55245" y="149066"/>
                    </a:lnTo>
                    <a:lnTo>
                      <a:pt x="55245" y="198311"/>
                    </a:lnTo>
                    <a:lnTo>
                      <a:pt x="43624" y="198311"/>
                    </a:lnTo>
                    <a:lnTo>
                      <a:pt x="43624" y="149066"/>
                    </a:lnTo>
                    <a:close/>
                    <a:moveTo>
                      <a:pt x="79248" y="198311"/>
                    </a:moveTo>
                    <a:lnTo>
                      <a:pt x="67628" y="198311"/>
                    </a:lnTo>
                    <a:lnTo>
                      <a:pt x="67628" y="149066"/>
                    </a:lnTo>
                    <a:lnTo>
                      <a:pt x="79248" y="149066"/>
                    </a:lnTo>
                    <a:lnTo>
                      <a:pt x="79248" y="198311"/>
                    </a:lnTo>
                    <a:close/>
                    <a:moveTo>
                      <a:pt x="103346" y="198311"/>
                    </a:moveTo>
                    <a:lnTo>
                      <a:pt x="91726" y="198311"/>
                    </a:lnTo>
                    <a:lnTo>
                      <a:pt x="91726" y="149066"/>
                    </a:lnTo>
                    <a:lnTo>
                      <a:pt x="103346" y="149066"/>
                    </a:lnTo>
                    <a:lnTo>
                      <a:pt x="103346" y="198311"/>
                    </a:lnTo>
                    <a:close/>
                    <a:moveTo>
                      <a:pt x="115824" y="198311"/>
                    </a:moveTo>
                    <a:lnTo>
                      <a:pt x="115824" y="149066"/>
                    </a:lnTo>
                    <a:lnTo>
                      <a:pt x="123825" y="149066"/>
                    </a:lnTo>
                    <a:lnTo>
                      <a:pt x="123825" y="124111"/>
                    </a:lnTo>
                    <a:lnTo>
                      <a:pt x="113157" y="124111"/>
                    </a:lnTo>
                    <a:lnTo>
                      <a:pt x="79438" y="76010"/>
                    </a:lnTo>
                    <a:lnTo>
                      <a:pt x="79153" y="76010"/>
                    </a:lnTo>
                    <a:lnTo>
                      <a:pt x="78581" y="0"/>
                    </a:lnTo>
                    <a:lnTo>
                      <a:pt x="68389" y="0"/>
                    </a:lnTo>
                    <a:lnTo>
                      <a:pt x="67818" y="76010"/>
                    </a:lnTo>
                    <a:lnTo>
                      <a:pt x="67532" y="76010"/>
                    </a:lnTo>
                    <a:lnTo>
                      <a:pt x="33814" y="124111"/>
                    </a:lnTo>
                    <a:lnTo>
                      <a:pt x="23146" y="124111"/>
                    </a:lnTo>
                    <a:lnTo>
                      <a:pt x="23146" y="149066"/>
                    </a:lnTo>
                    <a:lnTo>
                      <a:pt x="31147" y="149066"/>
                    </a:lnTo>
                    <a:lnTo>
                      <a:pt x="31147" y="198311"/>
                    </a:lnTo>
                    <a:lnTo>
                      <a:pt x="0" y="198311"/>
                    </a:lnTo>
                    <a:lnTo>
                      <a:pt x="0" y="228600"/>
                    </a:lnTo>
                    <a:lnTo>
                      <a:pt x="147066" y="228600"/>
                    </a:lnTo>
                    <a:lnTo>
                      <a:pt x="147066" y="198311"/>
                    </a:lnTo>
                    <a:lnTo>
                      <a:pt x="115919" y="198311"/>
                    </a:lnTo>
                    <a:close/>
                  </a:path>
                </a:pathLst>
              </a:custGeom>
              <a:solidFill>
                <a:srgbClr val="0D2160"/>
              </a:solidFill>
              <a:ln w="0" cap="flat">
                <a:noFill/>
                <a:prstDash val="solid"/>
                <a:miter/>
              </a:ln>
            </p:spPr>
            <p:txBody>
              <a:bodyPr rtlCol="0" anchor="ctr"/>
              <a:lstStyle/>
              <a:p>
                <a:endParaRPr lang="en-ID"/>
              </a:p>
            </p:txBody>
          </p:sp>
          <p:sp>
            <p:nvSpPr>
              <p:cNvPr id="186" name="Freeform: Shape 185">
                <a:extLst>
                  <a:ext uri="{FF2B5EF4-FFF2-40B4-BE49-F238E27FC236}">
                    <a16:creationId xmlns:a16="http://schemas.microsoft.com/office/drawing/2014/main" id="{04A910ED-3BA9-096F-DE23-134D39814F72}"/>
                  </a:ext>
                </a:extLst>
              </p:cNvPr>
              <p:cNvSpPr/>
              <p:nvPr/>
            </p:nvSpPr>
            <p:spPr>
              <a:xfrm>
                <a:off x="10761617" y="4277486"/>
                <a:ext cx="1098899" cy="338709"/>
              </a:xfrm>
              <a:custGeom>
                <a:avLst/>
                <a:gdLst>
                  <a:gd name="connsiteX0" fmla="*/ 442627 w 1098899"/>
                  <a:gd name="connsiteY0" fmla="*/ 197263 h 338709"/>
                  <a:gd name="connsiteX1" fmla="*/ 403193 w 1098899"/>
                  <a:gd name="connsiteY1" fmla="*/ 197263 h 338709"/>
                  <a:gd name="connsiteX2" fmla="*/ 403193 w 1098899"/>
                  <a:gd name="connsiteY2" fmla="*/ 338614 h 338709"/>
                  <a:gd name="connsiteX3" fmla="*/ 442627 w 1098899"/>
                  <a:gd name="connsiteY3" fmla="*/ 338614 h 338709"/>
                  <a:gd name="connsiteX4" fmla="*/ 442627 w 1098899"/>
                  <a:gd name="connsiteY4" fmla="*/ 197263 h 338709"/>
                  <a:gd name="connsiteX5" fmla="*/ 527018 w 1098899"/>
                  <a:gd name="connsiteY5" fmla="*/ 197263 h 338709"/>
                  <a:gd name="connsiteX6" fmla="*/ 487585 w 1098899"/>
                  <a:gd name="connsiteY6" fmla="*/ 197263 h 338709"/>
                  <a:gd name="connsiteX7" fmla="*/ 487585 w 1098899"/>
                  <a:gd name="connsiteY7" fmla="*/ 338614 h 338709"/>
                  <a:gd name="connsiteX8" fmla="*/ 527018 w 1098899"/>
                  <a:gd name="connsiteY8" fmla="*/ 338614 h 338709"/>
                  <a:gd name="connsiteX9" fmla="*/ 527018 w 1098899"/>
                  <a:gd name="connsiteY9" fmla="*/ 197263 h 338709"/>
                  <a:gd name="connsiteX10" fmla="*/ 611410 w 1098899"/>
                  <a:gd name="connsiteY10" fmla="*/ 197263 h 338709"/>
                  <a:gd name="connsiteX11" fmla="*/ 571976 w 1098899"/>
                  <a:gd name="connsiteY11" fmla="*/ 197263 h 338709"/>
                  <a:gd name="connsiteX12" fmla="*/ 571976 w 1098899"/>
                  <a:gd name="connsiteY12" fmla="*/ 338614 h 338709"/>
                  <a:gd name="connsiteX13" fmla="*/ 611410 w 1098899"/>
                  <a:gd name="connsiteY13" fmla="*/ 338614 h 338709"/>
                  <a:gd name="connsiteX14" fmla="*/ 611410 w 1098899"/>
                  <a:gd name="connsiteY14" fmla="*/ 197263 h 338709"/>
                  <a:gd name="connsiteX15" fmla="*/ 695801 w 1098899"/>
                  <a:gd name="connsiteY15" fmla="*/ 197263 h 338709"/>
                  <a:gd name="connsiteX16" fmla="*/ 656368 w 1098899"/>
                  <a:gd name="connsiteY16" fmla="*/ 197263 h 338709"/>
                  <a:gd name="connsiteX17" fmla="*/ 656368 w 1098899"/>
                  <a:gd name="connsiteY17" fmla="*/ 338614 h 338709"/>
                  <a:gd name="connsiteX18" fmla="*/ 695801 w 1098899"/>
                  <a:gd name="connsiteY18" fmla="*/ 338614 h 338709"/>
                  <a:gd name="connsiteX19" fmla="*/ 695801 w 1098899"/>
                  <a:gd name="connsiteY19" fmla="*/ 197263 h 338709"/>
                  <a:gd name="connsiteX20" fmla="*/ 689420 w 1098899"/>
                  <a:gd name="connsiteY20" fmla="*/ 110585 h 338709"/>
                  <a:gd name="connsiteX21" fmla="*/ 672465 w 1098899"/>
                  <a:gd name="connsiteY21" fmla="*/ 110585 h 338709"/>
                  <a:gd name="connsiteX22" fmla="*/ 672465 w 1098899"/>
                  <a:gd name="connsiteY22" fmla="*/ 44482 h 338709"/>
                  <a:gd name="connsiteX23" fmla="*/ 689420 w 1098899"/>
                  <a:gd name="connsiteY23" fmla="*/ 44482 h 338709"/>
                  <a:gd name="connsiteX24" fmla="*/ 689420 w 1098899"/>
                  <a:gd name="connsiteY24" fmla="*/ 110585 h 338709"/>
                  <a:gd name="connsiteX25" fmla="*/ 426530 w 1098899"/>
                  <a:gd name="connsiteY25" fmla="*/ 110585 h 338709"/>
                  <a:gd name="connsiteX26" fmla="*/ 409575 w 1098899"/>
                  <a:gd name="connsiteY26" fmla="*/ 110585 h 338709"/>
                  <a:gd name="connsiteX27" fmla="*/ 409575 w 1098899"/>
                  <a:gd name="connsiteY27" fmla="*/ 44482 h 338709"/>
                  <a:gd name="connsiteX28" fmla="*/ 426530 w 1098899"/>
                  <a:gd name="connsiteY28" fmla="*/ 44482 h 338709"/>
                  <a:gd name="connsiteX29" fmla="*/ 426530 w 1098899"/>
                  <a:gd name="connsiteY29" fmla="*/ 110585 h 338709"/>
                  <a:gd name="connsiteX30" fmla="*/ 1072420 w 1098899"/>
                  <a:gd name="connsiteY30" fmla="*/ 183071 h 338709"/>
                  <a:gd name="connsiteX31" fmla="*/ 1098899 w 1098899"/>
                  <a:gd name="connsiteY31" fmla="*/ 183071 h 338709"/>
                  <a:gd name="connsiteX32" fmla="*/ 1070896 w 1098899"/>
                  <a:gd name="connsiteY32" fmla="*/ 133064 h 338709"/>
                  <a:gd name="connsiteX33" fmla="*/ 755523 w 1098899"/>
                  <a:gd name="connsiteY33" fmla="*/ 133064 h 338709"/>
                  <a:gd name="connsiteX34" fmla="*/ 755523 w 1098899"/>
                  <a:gd name="connsiteY34" fmla="*/ 110681 h 338709"/>
                  <a:gd name="connsiteX35" fmla="*/ 725043 w 1098899"/>
                  <a:gd name="connsiteY35" fmla="*/ 110681 h 338709"/>
                  <a:gd name="connsiteX36" fmla="*/ 725043 w 1098899"/>
                  <a:gd name="connsiteY36" fmla="*/ 44577 h 338709"/>
                  <a:gd name="connsiteX37" fmla="*/ 739807 w 1098899"/>
                  <a:gd name="connsiteY37" fmla="*/ 44577 h 338709"/>
                  <a:gd name="connsiteX38" fmla="*/ 739807 w 1098899"/>
                  <a:gd name="connsiteY38" fmla="*/ 0 h 338709"/>
                  <a:gd name="connsiteX39" fmla="*/ 359188 w 1098899"/>
                  <a:gd name="connsiteY39" fmla="*/ 0 h 338709"/>
                  <a:gd name="connsiteX40" fmla="*/ 359188 w 1098899"/>
                  <a:gd name="connsiteY40" fmla="*/ 44577 h 338709"/>
                  <a:gd name="connsiteX41" fmla="*/ 373856 w 1098899"/>
                  <a:gd name="connsiteY41" fmla="*/ 44577 h 338709"/>
                  <a:gd name="connsiteX42" fmla="*/ 373856 w 1098899"/>
                  <a:gd name="connsiteY42" fmla="*/ 110681 h 338709"/>
                  <a:gd name="connsiteX43" fmla="*/ 343471 w 1098899"/>
                  <a:gd name="connsiteY43" fmla="*/ 110681 h 338709"/>
                  <a:gd name="connsiteX44" fmla="*/ 343471 w 1098899"/>
                  <a:gd name="connsiteY44" fmla="*/ 133064 h 338709"/>
                  <a:gd name="connsiteX45" fmla="*/ 28004 w 1098899"/>
                  <a:gd name="connsiteY45" fmla="*/ 133064 h 338709"/>
                  <a:gd name="connsiteX46" fmla="*/ 0 w 1098899"/>
                  <a:gd name="connsiteY46" fmla="*/ 183071 h 338709"/>
                  <a:gd name="connsiteX47" fmla="*/ 26575 w 1098899"/>
                  <a:gd name="connsiteY47" fmla="*/ 183071 h 338709"/>
                  <a:gd name="connsiteX48" fmla="*/ 26575 w 1098899"/>
                  <a:gd name="connsiteY48" fmla="*/ 338709 h 338709"/>
                  <a:gd name="connsiteX49" fmla="*/ 80010 w 1098899"/>
                  <a:gd name="connsiteY49" fmla="*/ 338709 h 338709"/>
                  <a:gd name="connsiteX50" fmla="*/ 80010 w 1098899"/>
                  <a:gd name="connsiteY50" fmla="*/ 272034 h 338709"/>
                  <a:gd name="connsiteX51" fmla="*/ 105346 w 1098899"/>
                  <a:gd name="connsiteY51" fmla="*/ 235363 h 338709"/>
                  <a:gd name="connsiteX52" fmla="*/ 130778 w 1098899"/>
                  <a:gd name="connsiteY52" fmla="*/ 272034 h 338709"/>
                  <a:gd name="connsiteX53" fmla="*/ 130778 w 1098899"/>
                  <a:gd name="connsiteY53" fmla="*/ 338709 h 338709"/>
                  <a:gd name="connsiteX54" fmla="*/ 169450 w 1098899"/>
                  <a:gd name="connsiteY54" fmla="*/ 338709 h 338709"/>
                  <a:gd name="connsiteX55" fmla="*/ 169450 w 1098899"/>
                  <a:gd name="connsiteY55" fmla="*/ 272034 h 338709"/>
                  <a:gd name="connsiteX56" fmla="*/ 194881 w 1098899"/>
                  <a:gd name="connsiteY56" fmla="*/ 235363 h 338709"/>
                  <a:gd name="connsiteX57" fmla="*/ 220313 w 1098899"/>
                  <a:gd name="connsiteY57" fmla="*/ 272034 h 338709"/>
                  <a:gd name="connsiteX58" fmla="*/ 220313 w 1098899"/>
                  <a:gd name="connsiteY58" fmla="*/ 338709 h 338709"/>
                  <a:gd name="connsiteX59" fmla="*/ 258985 w 1098899"/>
                  <a:gd name="connsiteY59" fmla="*/ 338709 h 338709"/>
                  <a:gd name="connsiteX60" fmla="*/ 258985 w 1098899"/>
                  <a:gd name="connsiteY60" fmla="*/ 272034 h 338709"/>
                  <a:gd name="connsiteX61" fmla="*/ 284417 w 1098899"/>
                  <a:gd name="connsiteY61" fmla="*/ 235363 h 338709"/>
                  <a:gd name="connsiteX62" fmla="*/ 309848 w 1098899"/>
                  <a:gd name="connsiteY62" fmla="*/ 272034 h 338709"/>
                  <a:gd name="connsiteX63" fmla="*/ 309848 w 1098899"/>
                  <a:gd name="connsiteY63" fmla="*/ 338709 h 338709"/>
                  <a:gd name="connsiteX64" fmla="*/ 358521 w 1098899"/>
                  <a:gd name="connsiteY64" fmla="*/ 338709 h 338709"/>
                  <a:gd name="connsiteX65" fmla="*/ 358521 w 1098899"/>
                  <a:gd name="connsiteY65" fmla="*/ 197358 h 338709"/>
                  <a:gd name="connsiteX66" fmla="*/ 306610 w 1098899"/>
                  <a:gd name="connsiteY66" fmla="*/ 197358 h 338709"/>
                  <a:gd name="connsiteX67" fmla="*/ 462344 w 1098899"/>
                  <a:gd name="connsiteY67" fmla="*/ 89249 h 338709"/>
                  <a:gd name="connsiteX68" fmla="*/ 462344 w 1098899"/>
                  <a:gd name="connsiteY68" fmla="*/ 44577 h 338709"/>
                  <a:gd name="connsiteX69" fmla="*/ 479298 w 1098899"/>
                  <a:gd name="connsiteY69" fmla="*/ 44577 h 338709"/>
                  <a:gd name="connsiteX70" fmla="*/ 479298 w 1098899"/>
                  <a:gd name="connsiteY70" fmla="*/ 77534 h 338709"/>
                  <a:gd name="connsiteX71" fmla="*/ 514921 w 1098899"/>
                  <a:gd name="connsiteY71" fmla="*/ 52769 h 338709"/>
                  <a:gd name="connsiteX72" fmla="*/ 514921 w 1098899"/>
                  <a:gd name="connsiteY72" fmla="*/ 44577 h 338709"/>
                  <a:gd name="connsiteX73" fmla="*/ 526732 w 1098899"/>
                  <a:gd name="connsiteY73" fmla="*/ 44577 h 338709"/>
                  <a:gd name="connsiteX74" fmla="*/ 549688 w 1098899"/>
                  <a:gd name="connsiteY74" fmla="*/ 28670 h 338709"/>
                  <a:gd name="connsiteX75" fmla="*/ 572643 w 1098899"/>
                  <a:gd name="connsiteY75" fmla="*/ 44577 h 338709"/>
                  <a:gd name="connsiteX76" fmla="*/ 584454 w 1098899"/>
                  <a:gd name="connsiteY76" fmla="*/ 44577 h 338709"/>
                  <a:gd name="connsiteX77" fmla="*/ 584454 w 1098899"/>
                  <a:gd name="connsiteY77" fmla="*/ 52769 h 338709"/>
                  <a:gd name="connsiteX78" fmla="*/ 620078 w 1098899"/>
                  <a:gd name="connsiteY78" fmla="*/ 77534 h 338709"/>
                  <a:gd name="connsiteX79" fmla="*/ 620078 w 1098899"/>
                  <a:gd name="connsiteY79" fmla="*/ 44577 h 338709"/>
                  <a:gd name="connsiteX80" fmla="*/ 637032 w 1098899"/>
                  <a:gd name="connsiteY80" fmla="*/ 44577 h 338709"/>
                  <a:gd name="connsiteX81" fmla="*/ 637032 w 1098899"/>
                  <a:gd name="connsiteY81" fmla="*/ 89249 h 338709"/>
                  <a:gd name="connsiteX82" fmla="*/ 792766 w 1098899"/>
                  <a:gd name="connsiteY82" fmla="*/ 197358 h 338709"/>
                  <a:gd name="connsiteX83" fmla="*/ 740950 w 1098899"/>
                  <a:gd name="connsiteY83" fmla="*/ 197358 h 338709"/>
                  <a:gd name="connsiteX84" fmla="*/ 740950 w 1098899"/>
                  <a:gd name="connsiteY84" fmla="*/ 338709 h 338709"/>
                  <a:gd name="connsiteX85" fmla="*/ 789622 w 1098899"/>
                  <a:gd name="connsiteY85" fmla="*/ 338709 h 338709"/>
                  <a:gd name="connsiteX86" fmla="*/ 789622 w 1098899"/>
                  <a:gd name="connsiteY86" fmla="*/ 272034 h 338709"/>
                  <a:gd name="connsiteX87" fmla="*/ 814959 w 1098899"/>
                  <a:gd name="connsiteY87" fmla="*/ 235363 h 338709"/>
                  <a:gd name="connsiteX88" fmla="*/ 840391 w 1098899"/>
                  <a:gd name="connsiteY88" fmla="*/ 272034 h 338709"/>
                  <a:gd name="connsiteX89" fmla="*/ 840391 w 1098899"/>
                  <a:gd name="connsiteY89" fmla="*/ 338709 h 338709"/>
                  <a:gd name="connsiteX90" fmla="*/ 879062 w 1098899"/>
                  <a:gd name="connsiteY90" fmla="*/ 338709 h 338709"/>
                  <a:gd name="connsiteX91" fmla="*/ 879062 w 1098899"/>
                  <a:gd name="connsiteY91" fmla="*/ 272034 h 338709"/>
                  <a:gd name="connsiteX92" fmla="*/ 904494 w 1098899"/>
                  <a:gd name="connsiteY92" fmla="*/ 235363 h 338709"/>
                  <a:gd name="connsiteX93" fmla="*/ 929830 w 1098899"/>
                  <a:gd name="connsiteY93" fmla="*/ 272034 h 338709"/>
                  <a:gd name="connsiteX94" fmla="*/ 929830 w 1098899"/>
                  <a:gd name="connsiteY94" fmla="*/ 338709 h 338709"/>
                  <a:gd name="connsiteX95" fmla="*/ 968502 w 1098899"/>
                  <a:gd name="connsiteY95" fmla="*/ 338709 h 338709"/>
                  <a:gd name="connsiteX96" fmla="*/ 968502 w 1098899"/>
                  <a:gd name="connsiteY96" fmla="*/ 272034 h 338709"/>
                  <a:gd name="connsiteX97" fmla="*/ 993934 w 1098899"/>
                  <a:gd name="connsiteY97" fmla="*/ 235363 h 338709"/>
                  <a:gd name="connsiteX98" fmla="*/ 1019365 w 1098899"/>
                  <a:gd name="connsiteY98" fmla="*/ 272034 h 338709"/>
                  <a:gd name="connsiteX99" fmla="*/ 1019365 w 1098899"/>
                  <a:gd name="connsiteY99" fmla="*/ 338709 h 338709"/>
                  <a:gd name="connsiteX100" fmla="*/ 1072801 w 1098899"/>
                  <a:gd name="connsiteY100" fmla="*/ 338709 h 338709"/>
                  <a:gd name="connsiteX101" fmla="*/ 1072801 w 1098899"/>
                  <a:gd name="connsiteY101" fmla="*/ 183071 h 338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098899" h="338709">
                    <a:moveTo>
                      <a:pt x="442627" y="197263"/>
                    </a:moveTo>
                    <a:lnTo>
                      <a:pt x="403193" y="197263"/>
                    </a:lnTo>
                    <a:lnTo>
                      <a:pt x="403193" y="338614"/>
                    </a:lnTo>
                    <a:lnTo>
                      <a:pt x="442627" y="338614"/>
                    </a:lnTo>
                    <a:lnTo>
                      <a:pt x="442627" y="197263"/>
                    </a:lnTo>
                    <a:close/>
                    <a:moveTo>
                      <a:pt x="527018" y="197263"/>
                    </a:moveTo>
                    <a:lnTo>
                      <a:pt x="487585" y="197263"/>
                    </a:lnTo>
                    <a:lnTo>
                      <a:pt x="487585" y="338614"/>
                    </a:lnTo>
                    <a:lnTo>
                      <a:pt x="527018" y="338614"/>
                    </a:lnTo>
                    <a:lnTo>
                      <a:pt x="527018" y="197263"/>
                    </a:lnTo>
                    <a:close/>
                    <a:moveTo>
                      <a:pt x="611410" y="197263"/>
                    </a:moveTo>
                    <a:lnTo>
                      <a:pt x="571976" y="197263"/>
                    </a:lnTo>
                    <a:lnTo>
                      <a:pt x="571976" y="338614"/>
                    </a:lnTo>
                    <a:lnTo>
                      <a:pt x="611410" y="338614"/>
                    </a:lnTo>
                    <a:lnTo>
                      <a:pt x="611410" y="197263"/>
                    </a:lnTo>
                    <a:close/>
                    <a:moveTo>
                      <a:pt x="695801" y="197263"/>
                    </a:moveTo>
                    <a:lnTo>
                      <a:pt x="656368" y="197263"/>
                    </a:lnTo>
                    <a:lnTo>
                      <a:pt x="656368" y="338614"/>
                    </a:lnTo>
                    <a:lnTo>
                      <a:pt x="695801" y="338614"/>
                    </a:lnTo>
                    <a:lnTo>
                      <a:pt x="695801" y="197263"/>
                    </a:lnTo>
                    <a:close/>
                    <a:moveTo>
                      <a:pt x="689420" y="110585"/>
                    </a:moveTo>
                    <a:lnTo>
                      <a:pt x="672465" y="110585"/>
                    </a:lnTo>
                    <a:lnTo>
                      <a:pt x="672465" y="44482"/>
                    </a:lnTo>
                    <a:lnTo>
                      <a:pt x="689420" y="44482"/>
                    </a:lnTo>
                    <a:lnTo>
                      <a:pt x="689420" y="110585"/>
                    </a:lnTo>
                    <a:close/>
                    <a:moveTo>
                      <a:pt x="426530" y="110585"/>
                    </a:moveTo>
                    <a:lnTo>
                      <a:pt x="409575" y="110585"/>
                    </a:lnTo>
                    <a:lnTo>
                      <a:pt x="409575" y="44482"/>
                    </a:lnTo>
                    <a:lnTo>
                      <a:pt x="426530" y="44482"/>
                    </a:lnTo>
                    <a:lnTo>
                      <a:pt x="426530" y="110585"/>
                    </a:lnTo>
                    <a:close/>
                    <a:moveTo>
                      <a:pt x="1072420" y="183071"/>
                    </a:moveTo>
                    <a:lnTo>
                      <a:pt x="1098899" y="183071"/>
                    </a:lnTo>
                    <a:lnTo>
                      <a:pt x="1070896" y="133064"/>
                    </a:lnTo>
                    <a:lnTo>
                      <a:pt x="755523" y="133064"/>
                    </a:lnTo>
                    <a:lnTo>
                      <a:pt x="755523" y="110681"/>
                    </a:lnTo>
                    <a:lnTo>
                      <a:pt x="725043" y="110681"/>
                    </a:lnTo>
                    <a:lnTo>
                      <a:pt x="725043" y="44577"/>
                    </a:lnTo>
                    <a:lnTo>
                      <a:pt x="739807" y="44577"/>
                    </a:lnTo>
                    <a:lnTo>
                      <a:pt x="739807" y="0"/>
                    </a:lnTo>
                    <a:lnTo>
                      <a:pt x="359188" y="0"/>
                    </a:lnTo>
                    <a:lnTo>
                      <a:pt x="359188" y="44577"/>
                    </a:lnTo>
                    <a:lnTo>
                      <a:pt x="373856" y="44577"/>
                    </a:lnTo>
                    <a:lnTo>
                      <a:pt x="373856" y="110681"/>
                    </a:lnTo>
                    <a:lnTo>
                      <a:pt x="343471" y="110681"/>
                    </a:lnTo>
                    <a:lnTo>
                      <a:pt x="343471" y="133064"/>
                    </a:lnTo>
                    <a:lnTo>
                      <a:pt x="28004" y="133064"/>
                    </a:lnTo>
                    <a:lnTo>
                      <a:pt x="0" y="183071"/>
                    </a:lnTo>
                    <a:lnTo>
                      <a:pt x="26575" y="183071"/>
                    </a:lnTo>
                    <a:lnTo>
                      <a:pt x="26575" y="338709"/>
                    </a:lnTo>
                    <a:lnTo>
                      <a:pt x="80010" y="338709"/>
                    </a:lnTo>
                    <a:lnTo>
                      <a:pt x="80010" y="272034"/>
                    </a:lnTo>
                    <a:cubicBezTo>
                      <a:pt x="80010" y="251841"/>
                      <a:pt x="91345" y="235363"/>
                      <a:pt x="105346" y="235363"/>
                    </a:cubicBezTo>
                    <a:cubicBezTo>
                      <a:pt x="119348" y="235363"/>
                      <a:pt x="130778" y="251746"/>
                      <a:pt x="130778" y="272034"/>
                    </a:cubicBezTo>
                    <a:lnTo>
                      <a:pt x="130778" y="338709"/>
                    </a:lnTo>
                    <a:lnTo>
                      <a:pt x="169450" y="338709"/>
                    </a:lnTo>
                    <a:lnTo>
                      <a:pt x="169450" y="272034"/>
                    </a:lnTo>
                    <a:cubicBezTo>
                      <a:pt x="169450" y="251841"/>
                      <a:pt x="180785" y="235363"/>
                      <a:pt x="194881" y="235363"/>
                    </a:cubicBezTo>
                    <a:cubicBezTo>
                      <a:pt x="208979" y="235363"/>
                      <a:pt x="220313" y="251746"/>
                      <a:pt x="220313" y="272034"/>
                    </a:cubicBezTo>
                    <a:lnTo>
                      <a:pt x="220313" y="338709"/>
                    </a:lnTo>
                    <a:lnTo>
                      <a:pt x="258985" y="338709"/>
                    </a:lnTo>
                    <a:lnTo>
                      <a:pt x="258985" y="272034"/>
                    </a:lnTo>
                    <a:cubicBezTo>
                      <a:pt x="258985" y="251841"/>
                      <a:pt x="270320" y="235363"/>
                      <a:pt x="284417" y="235363"/>
                    </a:cubicBezTo>
                    <a:cubicBezTo>
                      <a:pt x="298513" y="235363"/>
                      <a:pt x="309848" y="251746"/>
                      <a:pt x="309848" y="272034"/>
                    </a:cubicBezTo>
                    <a:lnTo>
                      <a:pt x="309848" y="338709"/>
                    </a:lnTo>
                    <a:lnTo>
                      <a:pt x="358521" y="338709"/>
                    </a:lnTo>
                    <a:lnTo>
                      <a:pt x="358521" y="197358"/>
                    </a:lnTo>
                    <a:lnTo>
                      <a:pt x="306610" y="197358"/>
                    </a:lnTo>
                    <a:lnTo>
                      <a:pt x="462344" y="89249"/>
                    </a:lnTo>
                    <a:lnTo>
                      <a:pt x="462344" y="44577"/>
                    </a:lnTo>
                    <a:lnTo>
                      <a:pt x="479298" y="44577"/>
                    </a:lnTo>
                    <a:lnTo>
                      <a:pt x="479298" y="77534"/>
                    </a:lnTo>
                    <a:lnTo>
                      <a:pt x="514921" y="52769"/>
                    </a:lnTo>
                    <a:lnTo>
                      <a:pt x="514921" y="44577"/>
                    </a:lnTo>
                    <a:lnTo>
                      <a:pt x="526732" y="44577"/>
                    </a:lnTo>
                    <a:lnTo>
                      <a:pt x="549688" y="28670"/>
                    </a:lnTo>
                    <a:lnTo>
                      <a:pt x="572643" y="44577"/>
                    </a:lnTo>
                    <a:lnTo>
                      <a:pt x="584454" y="44577"/>
                    </a:lnTo>
                    <a:lnTo>
                      <a:pt x="584454" y="52769"/>
                    </a:lnTo>
                    <a:lnTo>
                      <a:pt x="620078" y="77534"/>
                    </a:lnTo>
                    <a:lnTo>
                      <a:pt x="620078" y="44577"/>
                    </a:lnTo>
                    <a:lnTo>
                      <a:pt x="637032" y="44577"/>
                    </a:lnTo>
                    <a:lnTo>
                      <a:pt x="637032" y="89249"/>
                    </a:lnTo>
                    <a:lnTo>
                      <a:pt x="792766" y="197358"/>
                    </a:lnTo>
                    <a:lnTo>
                      <a:pt x="740950" y="197358"/>
                    </a:lnTo>
                    <a:lnTo>
                      <a:pt x="740950" y="338709"/>
                    </a:lnTo>
                    <a:lnTo>
                      <a:pt x="789622" y="338709"/>
                    </a:lnTo>
                    <a:lnTo>
                      <a:pt x="789622" y="272034"/>
                    </a:lnTo>
                    <a:cubicBezTo>
                      <a:pt x="789622" y="251841"/>
                      <a:pt x="800957" y="235363"/>
                      <a:pt x="814959" y="235363"/>
                    </a:cubicBezTo>
                    <a:cubicBezTo>
                      <a:pt x="828961" y="235363"/>
                      <a:pt x="840391" y="251746"/>
                      <a:pt x="840391" y="272034"/>
                    </a:cubicBezTo>
                    <a:lnTo>
                      <a:pt x="840391" y="338709"/>
                    </a:lnTo>
                    <a:lnTo>
                      <a:pt x="879062" y="338709"/>
                    </a:lnTo>
                    <a:lnTo>
                      <a:pt x="879062" y="272034"/>
                    </a:lnTo>
                    <a:cubicBezTo>
                      <a:pt x="879062" y="251841"/>
                      <a:pt x="890397" y="235363"/>
                      <a:pt x="904494" y="235363"/>
                    </a:cubicBezTo>
                    <a:cubicBezTo>
                      <a:pt x="918591" y="235363"/>
                      <a:pt x="929830" y="251746"/>
                      <a:pt x="929830" y="272034"/>
                    </a:cubicBezTo>
                    <a:lnTo>
                      <a:pt x="929830" y="338709"/>
                    </a:lnTo>
                    <a:lnTo>
                      <a:pt x="968502" y="338709"/>
                    </a:lnTo>
                    <a:lnTo>
                      <a:pt x="968502" y="272034"/>
                    </a:lnTo>
                    <a:cubicBezTo>
                      <a:pt x="968502" y="251841"/>
                      <a:pt x="979837" y="235363"/>
                      <a:pt x="993934" y="235363"/>
                    </a:cubicBezTo>
                    <a:cubicBezTo>
                      <a:pt x="1008031" y="235363"/>
                      <a:pt x="1019365" y="251746"/>
                      <a:pt x="1019365" y="272034"/>
                    </a:cubicBezTo>
                    <a:lnTo>
                      <a:pt x="1019365" y="338709"/>
                    </a:lnTo>
                    <a:lnTo>
                      <a:pt x="1072801" y="338709"/>
                    </a:lnTo>
                    <a:lnTo>
                      <a:pt x="1072801" y="183071"/>
                    </a:lnTo>
                    <a:close/>
                  </a:path>
                </a:pathLst>
              </a:custGeom>
              <a:solidFill>
                <a:srgbClr val="0D2160"/>
              </a:solidFill>
              <a:ln w="0" cap="flat">
                <a:noFill/>
                <a:prstDash val="solid"/>
                <a:miter/>
              </a:ln>
            </p:spPr>
            <p:txBody>
              <a:bodyPr rtlCol="0" anchor="ctr"/>
              <a:lstStyle/>
              <a:p>
                <a:endParaRPr lang="en-ID"/>
              </a:p>
            </p:txBody>
          </p:sp>
          <p:sp>
            <p:nvSpPr>
              <p:cNvPr id="187" name="Freeform: Shape 186">
                <a:extLst>
                  <a:ext uri="{FF2B5EF4-FFF2-40B4-BE49-F238E27FC236}">
                    <a16:creationId xmlns:a16="http://schemas.microsoft.com/office/drawing/2014/main" id="{886B52F1-1EBD-02EB-31E5-EC82FEF6099D}"/>
                  </a:ext>
                </a:extLst>
              </p:cNvPr>
              <p:cNvSpPr/>
              <p:nvPr/>
            </p:nvSpPr>
            <p:spPr>
              <a:xfrm>
                <a:off x="11023079" y="4304633"/>
                <a:ext cx="576071" cy="193833"/>
              </a:xfrm>
              <a:custGeom>
                <a:avLst/>
                <a:gdLst>
                  <a:gd name="connsiteX0" fmla="*/ 288036 w 576071"/>
                  <a:gd name="connsiteY0" fmla="*/ 0 h 193833"/>
                  <a:gd name="connsiteX1" fmla="*/ 0 w 576071"/>
                  <a:gd name="connsiteY1" fmla="*/ 193834 h 193833"/>
                  <a:gd name="connsiteX2" fmla="*/ 576072 w 576071"/>
                  <a:gd name="connsiteY2" fmla="*/ 193834 h 193833"/>
                  <a:gd name="connsiteX3" fmla="*/ 288036 w 576071"/>
                  <a:gd name="connsiteY3" fmla="*/ 0 h 193833"/>
                </a:gdLst>
                <a:ahLst/>
                <a:cxnLst>
                  <a:cxn ang="0">
                    <a:pos x="connsiteX0" y="connsiteY0"/>
                  </a:cxn>
                  <a:cxn ang="0">
                    <a:pos x="connsiteX1" y="connsiteY1"/>
                  </a:cxn>
                  <a:cxn ang="0">
                    <a:pos x="connsiteX2" y="connsiteY2"/>
                  </a:cxn>
                  <a:cxn ang="0">
                    <a:pos x="connsiteX3" y="connsiteY3"/>
                  </a:cxn>
                </a:cxnLst>
                <a:rect l="l" t="t" r="r" b="b"/>
                <a:pathLst>
                  <a:path w="576071" h="193833">
                    <a:moveTo>
                      <a:pt x="288036" y="0"/>
                    </a:moveTo>
                    <a:lnTo>
                      <a:pt x="0" y="193834"/>
                    </a:lnTo>
                    <a:lnTo>
                      <a:pt x="576072" y="193834"/>
                    </a:lnTo>
                    <a:lnTo>
                      <a:pt x="288036" y="0"/>
                    </a:lnTo>
                    <a:close/>
                  </a:path>
                </a:pathLst>
              </a:custGeom>
              <a:solidFill>
                <a:srgbClr val="FFFFFF"/>
              </a:solidFill>
              <a:ln w="0" cap="flat">
                <a:noFill/>
                <a:prstDash val="solid"/>
                <a:miter/>
              </a:ln>
            </p:spPr>
            <p:txBody>
              <a:bodyPr rtlCol="0" anchor="ctr"/>
              <a:lstStyle/>
              <a:p>
                <a:endParaRPr lang="en-ID"/>
              </a:p>
            </p:txBody>
          </p:sp>
        </p:grpSp>
        <p:grpSp>
          <p:nvGrpSpPr>
            <p:cNvPr id="194" name="Group 193">
              <a:extLst>
                <a:ext uri="{FF2B5EF4-FFF2-40B4-BE49-F238E27FC236}">
                  <a16:creationId xmlns:a16="http://schemas.microsoft.com/office/drawing/2014/main" id="{0DCD5336-EB41-E9C6-D25C-CEB29A714537}"/>
                </a:ext>
              </a:extLst>
            </p:cNvPr>
            <p:cNvGrpSpPr/>
            <p:nvPr/>
          </p:nvGrpSpPr>
          <p:grpSpPr>
            <a:xfrm>
              <a:off x="1505913" y="7320292"/>
              <a:ext cx="1806476" cy="288640"/>
              <a:chOff x="1659895" y="7320292"/>
              <a:chExt cx="1623056" cy="288640"/>
            </a:xfrm>
          </p:grpSpPr>
          <p:sp>
            <p:nvSpPr>
              <p:cNvPr id="190" name="TextBox 189">
                <a:extLst>
                  <a:ext uri="{FF2B5EF4-FFF2-40B4-BE49-F238E27FC236}">
                    <a16:creationId xmlns:a16="http://schemas.microsoft.com/office/drawing/2014/main" id="{3776F2BB-6FBA-4C41-24BA-71F2120553AF}"/>
                  </a:ext>
                </a:extLst>
              </p:cNvPr>
              <p:cNvSpPr txBox="1"/>
              <p:nvPr/>
            </p:nvSpPr>
            <p:spPr>
              <a:xfrm>
                <a:off x="1659895" y="7322187"/>
                <a:ext cx="661940" cy="286745"/>
              </a:xfrm>
              <a:prstGeom prst="rect">
                <a:avLst/>
              </a:prstGeom>
              <a:noFill/>
            </p:spPr>
            <p:txBody>
              <a:bodyPr wrap="square" lIns="0" tIns="0" rIns="0" bIns="0" rtlCol="0">
                <a:spAutoFit/>
              </a:bodyPr>
              <a:lstStyle/>
              <a:p>
                <a:pPr algn="r">
                  <a:lnSpc>
                    <a:spcPct val="107000"/>
                  </a:lnSpc>
                  <a:spcAft>
                    <a:spcPts val="800"/>
                  </a:spcAft>
                </a:pPr>
                <a:r>
                  <a:rPr lang="en-US" sz="1000" b="1" dirty="0">
                    <a:solidFill>
                      <a:srgbClr val="0D2160"/>
                    </a:solidFill>
                    <a:latin typeface="Segoe UI" panose="020B0502040204020203" pitchFamily="34" charset="0"/>
                    <a:cs typeface="Segoe UI" panose="020B0502040204020203" pitchFamily="34" charset="0"/>
                  </a:rPr>
                  <a:t>$33,500 </a:t>
                </a:r>
                <a:br>
                  <a:rPr lang="en-US" sz="1000" b="1" dirty="0">
                    <a:solidFill>
                      <a:srgbClr val="0D2160"/>
                    </a:solidFill>
                    <a:latin typeface="Segoe UI" panose="020B0502040204020203" pitchFamily="34" charset="0"/>
                    <a:cs typeface="Segoe UI" panose="020B0502040204020203" pitchFamily="34" charset="0"/>
                  </a:rPr>
                </a:br>
                <a:r>
                  <a:rPr lang="en-US" sz="800" dirty="0">
                    <a:solidFill>
                      <a:srgbClr val="0D2160"/>
                    </a:solidFill>
                    <a:latin typeface="Segoe UI" panose="020B0502040204020203" pitchFamily="34" charset="0"/>
                    <a:cs typeface="Segoe UI" panose="020B0502040204020203" pitchFamily="34" charset="0"/>
                  </a:rPr>
                  <a:t>to US Senate</a:t>
                </a:r>
                <a:endParaRPr lang="en-ID" sz="1000" dirty="0">
                  <a:solidFill>
                    <a:srgbClr val="0D2160"/>
                  </a:solidFill>
                  <a:latin typeface="Segoe UI" panose="020B0502040204020203" pitchFamily="34" charset="0"/>
                  <a:cs typeface="Segoe UI" panose="020B0502040204020203" pitchFamily="34" charset="0"/>
                </a:endParaRPr>
              </a:p>
            </p:txBody>
          </p:sp>
          <p:sp>
            <p:nvSpPr>
              <p:cNvPr id="193" name="TextBox 192">
                <a:extLst>
                  <a:ext uri="{FF2B5EF4-FFF2-40B4-BE49-F238E27FC236}">
                    <a16:creationId xmlns:a16="http://schemas.microsoft.com/office/drawing/2014/main" id="{E23436AA-3FCD-5E3A-488B-B789B4F2F112}"/>
                  </a:ext>
                </a:extLst>
              </p:cNvPr>
              <p:cNvSpPr txBox="1"/>
              <p:nvPr/>
            </p:nvSpPr>
            <p:spPr>
              <a:xfrm>
                <a:off x="2621011" y="7320292"/>
                <a:ext cx="661940" cy="286745"/>
              </a:xfrm>
              <a:prstGeom prst="rect">
                <a:avLst/>
              </a:prstGeom>
              <a:noFill/>
            </p:spPr>
            <p:txBody>
              <a:bodyPr wrap="square" lIns="0" tIns="0" rIns="0" bIns="0" rtlCol="0">
                <a:spAutoFit/>
              </a:bodyPr>
              <a:lstStyle/>
              <a:p>
                <a:pPr>
                  <a:lnSpc>
                    <a:spcPct val="107000"/>
                  </a:lnSpc>
                  <a:spcAft>
                    <a:spcPts val="800"/>
                  </a:spcAft>
                </a:pPr>
                <a:r>
                  <a:rPr lang="en-US" sz="1000" b="1" dirty="0">
                    <a:solidFill>
                      <a:srgbClr val="0D2160"/>
                    </a:solidFill>
                    <a:latin typeface="Segoe UI" panose="020B0502040204020203" pitchFamily="34" charset="0"/>
                    <a:cs typeface="Segoe UI" panose="020B0502040204020203" pitchFamily="34" charset="0"/>
                  </a:rPr>
                  <a:t>$95,500 </a:t>
                </a:r>
                <a:br>
                  <a:rPr lang="en-US" sz="1000" b="1" dirty="0">
                    <a:solidFill>
                      <a:srgbClr val="0D2160"/>
                    </a:solidFill>
                    <a:latin typeface="Segoe UI" panose="020B0502040204020203" pitchFamily="34" charset="0"/>
                    <a:cs typeface="Segoe UI" panose="020B0502040204020203" pitchFamily="34" charset="0"/>
                  </a:rPr>
                </a:br>
                <a:r>
                  <a:rPr lang="en-US" sz="800" dirty="0">
                    <a:solidFill>
                      <a:srgbClr val="0D2160"/>
                    </a:solidFill>
                    <a:latin typeface="Segoe UI" panose="020B0502040204020203" pitchFamily="34" charset="0"/>
                    <a:cs typeface="Segoe UI" panose="020B0502040204020203" pitchFamily="34" charset="0"/>
                  </a:rPr>
                  <a:t>to US House</a:t>
                </a:r>
                <a:endParaRPr lang="en-ID" sz="800" dirty="0">
                  <a:solidFill>
                    <a:srgbClr val="0D2160"/>
                  </a:solidFill>
                  <a:latin typeface="Segoe UI" panose="020B0502040204020203" pitchFamily="34" charset="0"/>
                  <a:cs typeface="Segoe UI" panose="020B0502040204020203" pitchFamily="34" charset="0"/>
                </a:endParaRPr>
              </a:p>
            </p:txBody>
          </p:sp>
        </p:grpSp>
      </p:grpSp>
      <p:sp>
        <p:nvSpPr>
          <p:cNvPr id="198" name="TextBox 197">
            <a:extLst>
              <a:ext uri="{FF2B5EF4-FFF2-40B4-BE49-F238E27FC236}">
                <a16:creationId xmlns:a16="http://schemas.microsoft.com/office/drawing/2014/main" id="{C98127F2-F831-1826-C93C-EA402A996A4C}"/>
              </a:ext>
            </a:extLst>
          </p:cNvPr>
          <p:cNvSpPr txBox="1"/>
          <p:nvPr/>
        </p:nvSpPr>
        <p:spPr>
          <a:xfrm>
            <a:off x="4888102" y="7807604"/>
            <a:ext cx="736745" cy="286745"/>
          </a:xfrm>
          <a:prstGeom prst="rect">
            <a:avLst/>
          </a:prstGeom>
          <a:noFill/>
        </p:spPr>
        <p:txBody>
          <a:bodyPr wrap="square" lIns="0" tIns="0" rIns="0" bIns="0" rtlCol="0">
            <a:spAutoFit/>
          </a:bodyPr>
          <a:lstStyle/>
          <a:p>
            <a:pPr algn="ctr">
              <a:lnSpc>
                <a:spcPct val="107000"/>
              </a:lnSpc>
              <a:spcAft>
                <a:spcPts val="800"/>
              </a:spcAft>
            </a:pPr>
            <a:r>
              <a:rPr lang="en-US" sz="1000" b="1" dirty="0">
                <a:solidFill>
                  <a:srgbClr val="B53034"/>
                </a:solidFill>
                <a:latin typeface="Segoe UI" panose="020B0502040204020203" pitchFamily="34" charset="0"/>
                <a:cs typeface="Segoe UI" panose="020B0502040204020203" pitchFamily="34" charset="0"/>
              </a:rPr>
              <a:t>$85,000 </a:t>
            </a:r>
            <a:br>
              <a:rPr lang="en-US" sz="1000" b="1" dirty="0">
                <a:solidFill>
                  <a:srgbClr val="0D2160"/>
                </a:solidFill>
                <a:latin typeface="Segoe UI" panose="020B0502040204020203" pitchFamily="34" charset="0"/>
                <a:cs typeface="Segoe UI" panose="020B0502040204020203" pitchFamily="34" charset="0"/>
              </a:rPr>
            </a:br>
            <a:r>
              <a:rPr lang="en-US" sz="800" dirty="0">
                <a:solidFill>
                  <a:srgbClr val="0D2160"/>
                </a:solidFill>
                <a:latin typeface="Segoe UI" panose="020B0502040204020203" pitchFamily="34" charset="0"/>
                <a:cs typeface="Segoe UI" panose="020B0502040204020203" pitchFamily="34" charset="0"/>
              </a:rPr>
              <a:t>to Republicans</a:t>
            </a:r>
            <a:endParaRPr lang="en-ID" sz="1000" b="1" dirty="0">
              <a:solidFill>
                <a:srgbClr val="0D2160"/>
              </a:solidFill>
              <a:latin typeface="Segoe UI" panose="020B0502040204020203" pitchFamily="34" charset="0"/>
              <a:cs typeface="Segoe UI" panose="020B0502040204020203" pitchFamily="34" charset="0"/>
            </a:endParaRPr>
          </a:p>
        </p:txBody>
      </p:sp>
      <p:sp>
        <p:nvSpPr>
          <p:cNvPr id="199" name="TextBox 198">
            <a:extLst>
              <a:ext uri="{FF2B5EF4-FFF2-40B4-BE49-F238E27FC236}">
                <a16:creationId xmlns:a16="http://schemas.microsoft.com/office/drawing/2014/main" id="{9907EE83-BB06-D90C-7D93-AD7A944561D3}"/>
              </a:ext>
            </a:extLst>
          </p:cNvPr>
          <p:cNvSpPr txBox="1"/>
          <p:nvPr/>
        </p:nvSpPr>
        <p:spPr>
          <a:xfrm>
            <a:off x="5786217" y="7805709"/>
            <a:ext cx="736745" cy="286745"/>
          </a:xfrm>
          <a:prstGeom prst="rect">
            <a:avLst/>
          </a:prstGeom>
          <a:noFill/>
        </p:spPr>
        <p:txBody>
          <a:bodyPr wrap="square" lIns="0" tIns="0" rIns="0" bIns="0" rtlCol="0">
            <a:spAutoFit/>
          </a:bodyPr>
          <a:lstStyle/>
          <a:p>
            <a:pPr algn="ctr">
              <a:lnSpc>
                <a:spcPct val="107000"/>
              </a:lnSpc>
              <a:spcAft>
                <a:spcPts val="800"/>
              </a:spcAft>
            </a:pPr>
            <a:r>
              <a:rPr lang="en-US" sz="1000" b="1" dirty="0">
                <a:solidFill>
                  <a:srgbClr val="067DB3"/>
                </a:solidFill>
                <a:latin typeface="Segoe UI" panose="020B0502040204020203" pitchFamily="34" charset="0"/>
                <a:cs typeface="Segoe UI" panose="020B0502040204020203" pitchFamily="34" charset="0"/>
              </a:rPr>
              <a:t>$74,000 </a:t>
            </a:r>
            <a:br>
              <a:rPr lang="en-US" sz="1000" b="1" dirty="0">
                <a:solidFill>
                  <a:srgbClr val="0D2160"/>
                </a:solidFill>
                <a:latin typeface="Segoe UI" panose="020B0502040204020203" pitchFamily="34" charset="0"/>
                <a:cs typeface="Segoe UI" panose="020B0502040204020203" pitchFamily="34" charset="0"/>
              </a:rPr>
            </a:br>
            <a:r>
              <a:rPr lang="en-US" sz="800" dirty="0">
                <a:solidFill>
                  <a:srgbClr val="0D2160"/>
                </a:solidFill>
                <a:latin typeface="Segoe UI" panose="020B0502040204020203" pitchFamily="34" charset="0"/>
                <a:cs typeface="Segoe UI" panose="020B0502040204020203" pitchFamily="34" charset="0"/>
              </a:rPr>
              <a:t>to democrats</a:t>
            </a:r>
            <a:endParaRPr lang="en-ID" sz="800" dirty="0">
              <a:solidFill>
                <a:srgbClr val="0D2160"/>
              </a:solidFill>
              <a:latin typeface="Segoe UI" panose="020B0502040204020203" pitchFamily="34" charset="0"/>
              <a:cs typeface="Segoe UI" panose="020B0502040204020203" pitchFamily="34" charset="0"/>
            </a:endParaRPr>
          </a:p>
        </p:txBody>
      </p:sp>
      <p:pic>
        <p:nvPicPr>
          <p:cNvPr id="201" name="Graphic 200">
            <a:extLst>
              <a:ext uri="{FF2B5EF4-FFF2-40B4-BE49-F238E27FC236}">
                <a16:creationId xmlns:a16="http://schemas.microsoft.com/office/drawing/2014/main" id="{1595D6BD-E659-9E85-5846-6C2525A73AF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03019" y="7286021"/>
            <a:ext cx="179589" cy="179589"/>
          </a:xfrm>
          <a:prstGeom prst="rect">
            <a:avLst/>
          </a:prstGeom>
        </p:spPr>
      </p:pic>
      <p:cxnSp>
        <p:nvCxnSpPr>
          <p:cNvPr id="203" name="Straight Connector 202">
            <a:extLst>
              <a:ext uri="{FF2B5EF4-FFF2-40B4-BE49-F238E27FC236}">
                <a16:creationId xmlns:a16="http://schemas.microsoft.com/office/drawing/2014/main" id="{E40E993E-9F5E-73CC-1E94-3EA0562CDE78}"/>
              </a:ext>
            </a:extLst>
          </p:cNvPr>
          <p:cNvCxnSpPr>
            <a:cxnSpLocks/>
          </p:cNvCxnSpPr>
          <p:nvPr/>
        </p:nvCxnSpPr>
        <p:spPr>
          <a:xfrm>
            <a:off x="374130" y="7375815"/>
            <a:ext cx="69575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06" name="Graphic 205">
            <a:extLst>
              <a:ext uri="{FF2B5EF4-FFF2-40B4-BE49-F238E27FC236}">
                <a16:creationId xmlns:a16="http://schemas.microsoft.com/office/drawing/2014/main" id="{B690309F-8339-3CCD-F4F4-2ACDB0B9DEF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94011" y="7286021"/>
            <a:ext cx="179589" cy="179589"/>
          </a:xfrm>
          <a:prstGeom prst="rect">
            <a:avLst/>
          </a:prstGeom>
        </p:spPr>
      </p:pic>
      <p:cxnSp>
        <p:nvCxnSpPr>
          <p:cNvPr id="207" name="Straight Connector 206">
            <a:extLst>
              <a:ext uri="{FF2B5EF4-FFF2-40B4-BE49-F238E27FC236}">
                <a16:creationId xmlns:a16="http://schemas.microsoft.com/office/drawing/2014/main" id="{280CA62A-B64E-0569-A3E8-3FDB570138AC}"/>
              </a:ext>
            </a:extLst>
          </p:cNvPr>
          <p:cNvCxnSpPr>
            <a:cxnSpLocks/>
          </p:cNvCxnSpPr>
          <p:nvPr/>
        </p:nvCxnSpPr>
        <p:spPr>
          <a:xfrm>
            <a:off x="3665122" y="7375815"/>
            <a:ext cx="69575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08" name="Graphic 207">
            <a:extLst>
              <a:ext uri="{FF2B5EF4-FFF2-40B4-BE49-F238E27FC236}">
                <a16:creationId xmlns:a16="http://schemas.microsoft.com/office/drawing/2014/main" id="{20AD0ADD-02C1-7A62-E743-605F722DAA8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87214" y="1748790"/>
            <a:ext cx="290546" cy="290546"/>
          </a:xfrm>
          <a:prstGeom prst="rect">
            <a:avLst/>
          </a:prstGeom>
        </p:spPr>
      </p:pic>
    </p:spTree>
    <p:extLst>
      <p:ext uri="{BB962C8B-B14F-4D97-AF65-F5344CB8AC3E}">
        <p14:creationId xmlns:p14="http://schemas.microsoft.com/office/powerpoint/2010/main" val="817343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AE5426-E657-8511-7318-A0C1A94786FC}"/>
            </a:ext>
          </a:extLst>
        </p:cNvPr>
        <p:cNvGrpSpPr/>
        <p:nvPr/>
      </p:nvGrpSpPr>
      <p:grpSpPr>
        <a:xfrm>
          <a:off x="0" y="0"/>
          <a:ext cx="0" cy="0"/>
          <a:chOff x="0" y="0"/>
          <a:chExt cx="0" cy="0"/>
        </a:xfrm>
      </p:grpSpPr>
      <p:sp>
        <p:nvSpPr>
          <p:cNvPr id="51" name="Rectangle 50">
            <a:extLst>
              <a:ext uri="{FF2B5EF4-FFF2-40B4-BE49-F238E27FC236}">
                <a16:creationId xmlns:a16="http://schemas.microsoft.com/office/drawing/2014/main" id="{C789F936-39DD-E751-D270-1B465DED483E}"/>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CA10B83C-EE9C-8066-685E-B28D7D23C64A}"/>
              </a:ext>
            </a:extLst>
          </p:cNvPr>
          <p:cNvSpPr txBox="1"/>
          <p:nvPr/>
        </p:nvSpPr>
        <p:spPr>
          <a:xfrm>
            <a:off x="250825" y="252160"/>
            <a:ext cx="6356349" cy="387222"/>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2023 HDA PAC Contributors</a:t>
            </a:r>
            <a:endParaRPr lang="en-ID" sz="2400" b="1" dirty="0">
              <a:solidFill>
                <a:schemeClr val="bg1"/>
              </a:solidFill>
              <a:latin typeface="Aleo" pitchFamily="2" charset="0"/>
            </a:endParaRPr>
          </a:p>
        </p:txBody>
      </p:sp>
      <p:grpSp>
        <p:nvGrpSpPr>
          <p:cNvPr id="18" name="Graphic 8">
            <a:extLst>
              <a:ext uri="{FF2B5EF4-FFF2-40B4-BE49-F238E27FC236}">
                <a16:creationId xmlns:a16="http://schemas.microsoft.com/office/drawing/2014/main" id="{3212E3F0-9A6A-F118-1EF8-6B835EFD6292}"/>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13F74A6C-C655-4E62-4B2D-EEAA844D3CCE}"/>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B387C924-09DA-ECCA-8561-A33B316CF652}"/>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35EEFE78-AD1D-4811-77A0-140E05D329C0}"/>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B09BF849-39A6-D99B-7EB4-1C39C650DF7E}"/>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0B4A72F2-02F5-E654-18C6-FB4F9F2E9878}"/>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4102EDCC-ABB5-EBEB-024C-835FAC4CAE1A}"/>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364DACF9-41E6-2146-0D10-EBA09670F52E}"/>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A1119E1-F187-6439-C241-CEE77A7356A3}"/>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D7550EAB-932E-70F8-3832-390DFF5AAF0B}"/>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57CD9D25-EC77-79C5-FA6F-4B448C7D8D2B}"/>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66ABAE0F-39D6-9917-F6C7-2D508F0F17D0}"/>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6A077AFD-C895-CEB7-CCD9-D9B91C724EB4}"/>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9A45EFE4-5552-2FB2-604D-B8B58157B139}"/>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2E4BB4A7-29FB-73CC-E55D-57B49E3D6A85}"/>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3B9441CB-5D68-1A1E-A7B4-22D90672C87A}"/>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951D96BD-3B5B-2B22-9852-56749CA998A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6DD7E65-2811-BFA0-AEEE-15F811B56E6B}"/>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79C2EBE9-3B8D-CAD4-D265-45EB45B0342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0A4C1B42-57D4-A52E-84DB-F164C8A2E9D7}"/>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7D305A0F-5666-EA63-6E6D-6577F5E065DA}"/>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6CD75DEF-95DF-1854-510B-3F6C542ABD61}"/>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095F09CB-5B72-8B58-5CEC-7766D619B3FB}"/>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0786773E-810C-50F1-1F93-FCF33894BA02}"/>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7B890428-F1AE-A209-2FB4-689B19F22AF4}"/>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2DBCD6BC-870A-A978-388D-8D7F109A5BF2}"/>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565E6221-C3A5-9F55-9D31-236E465495FD}"/>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FCC5536F-B331-0658-20BA-F04078E280B9}"/>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418C851A-F5CD-73D4-72DB-23E2F4FD39E4}"/>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4D3A244F-1B9A-53D4-1041-0C02A5593DF5}"/>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855C6B60-15A8-52BF-962F-2E22A4E17C1F}"/>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01D31C6B-8D7F-E5A4-E6F6-1A81F8B5CA20}"/>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EEC5F147-9EFB-F8A3-91F6-9ED1B3AA4AE3}"/>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0C2E38F6-4E4C-A892-610E-5D0C03E893C1}"/>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CDE73C4A-7541-1854-6531-18C3D803F6C7}"/>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1F0FB460-52EB-5FF4-0D93-C7BAAA5D2607}"/>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924EECCD-C363-5148-233D-6C91B7FC11F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0BDC5C93-6A9B-9C6A-504E-423EA55621D4}"/>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1360862F-556A-48DF-176B-1C1618D7959B}"/>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9" name="Table 8">
            <a:extLst>
              <a:ext uri="{FF2B5EF4-FFF2-40B4-BE49-F238E27FC236}">
                <a16:creationId xmlns:a16="http://schemas.microsoft.com/office/drawing/2014/main" id="{5C8BDAF1-FA27-2060-B4F4-DB7363B59DCF}"/>
              </a:ext>
            </a:extLst>
          </p:cNvPr>
          <p:cNvGraphicFramePr>
            <a:graphicFrameLocks noGrp="1"/>
          </p:cNvGraphicFramePr>
          <p:nvPr>
            <p:extLst>
              <p:ext uri="{D42A27DB-BD31-4B8C-83A1-F6EECF244321}">
                <p14:modId xmlns:p14="http://schemas.microsoft.com/office/powerpoint/2010/main" val="1617520935"/>
              </p:ext>
            </p:extLst>
          </p:nvPr>
        </p:nvGraphicFramePr>
        <p:xfrm>
          <a:off x="250825" y="5393312"/>
          <a:ext cx="6356352" cy="2827022"/>
        </p:xfrm>
        <a:graphic>
          <a:graphicData uri="http://schemas.openxmlformats.org/drawingml/2006/table">
            <a:tbl>
              <a:tblPr bandRow="1">
                <a:tableStyleId>{5C22544A-7EE6-4342-B048-85BDC9FD1C3A}</a:tableStyleId>
              </a:tblPr>
              <a:tblGrid>
                <a:gridCol w="3178176">
                  <a:extLst>
                    <a:ext uri="{9D8B030D-6E8A-4147-A177-3AD203B41FA5}">
                      <a16:colId xmlns:a16="http://schemas.microsoft.com/office/drawing/2014/main" val="2125745840"/>
                    </a:ext>
                  </a:extLst>
                </a:gridCol>
                <a:gridCol w="3178176">
                  <a:extLst>
                    <a:ext uri="{9D8B030D-6E8A-4147-A177-3AD203B41FA5}">
                      <a16:colId xmlns:a16="http://schemas.microsoft.com/office/drawing/2014/main" val="1007257240"/>
                    </a:ext>
                  </a:extLst>
                </a:gridCol>
              </a:tblGrid>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Amelia </a:t>
                      </a:r>
                      <a:r>
                        <a:rPr lang="en-US" sz="800" b="0" kern="1200" dirty="0" err="1">
                          <a:solidFill>
                            <a:schemeClr val="tx1">
                              <a:lumMod val="65000"/>
                              <a:lumOff val="35000"/>
                            </a:schemeClr>
                          </a:solidFill>
                          <a:effectLst/>
                          <a:latin typeface="+mn-lt"/>
                          <a:ea typeface="+mn-ea"/>
                          <a:cs typeface="+mn-cs"/>
                        </a:rPr>
                        <a:t>Allert</a:t>
                      </a:r>
                      <a:r>
                        <a:rPr lang="en-US" sz="800" b="0" kern="1200" dirty="0">
                          <a:solidFill>
                            <a:schemeClr val="tx1">
                              <a:lumMod val="65000"/>
                              <a:lumOff val="35000"/>
                            </a:schemeClr>
                          </a:solidFill>
                          <a:effectLst/>
                          <a:latin typeface="+mn-lt"/>
                          <a:ea typeface="+mn-ea"/>
                          <a:cs typeface="+mn-cs"/>
                        </a:rPr>
                        <a: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Meghan Knott,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9667518"/>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J Mark </a:t>
                      </a:r>
                      <a:r>
                        <a:rPr lang="en-US" sz="800" b="0" kern="1200" dirty="0" err="1">
                          <a:solidFill>
                            <a:schemeClr val="tx1">
                              <a:lumMod val="65000"/>
                              <a:lumOff val="35000"/>
                            </a:schemeClr>
                          </a:solidFill>
                          <a:effectLst/>
                          <a:latin typeface="+mn-lt"/>
                          <a:ea typeface="+mn-ea"/>
                          <a:cs typeface="+mn-cs"/>
                        </a:rPr>
                        <a:t>Bover</a:t>
                      </a:r>
                      <a:r>
                        <a:rPr lang="en-US" sz="800" b="0" kern="1200" dirty="0">
                          <a:solidFill>
                            <a:schemeClr val="tx1">
                              <a:lumMod val="65000"/>
                              <a:lumOff val="35000"/>
                            </a:schemeClr>
                          </a:solidFill>
                          <a:effectLst/>
                          <a:latin typeface="+mn-lt"/>
                          <a:ea typeface="+mn-ea"/>
                          <a:cs typeface="+mn-cs"/>
                        </a:rPr>
                        <a:t>, Value Drug Co.</a:t>
                      </a:r>
                      <a:endParaRPr lang="en-ID" sz="800" b="0"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Sarah Lynch, Capital Wholesale Drug Co.</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4693675"/>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Travis Butchello, HDA</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Kelly Memphis,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6314874"/>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JD Collier, Real Value Rx</a:t>
                      </a:r>
                      <a:endParaRPr lang="en-ID" sz="800" b="0"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Karla </a:t>
                      </a:r>
                      <a:r>
                        <a:rPr lang="en-US" sz="800" b="0" kern="1200" dirty="0" err="1">
                          <a:solidFill>
                            <a:schemeClr val="tx1">
                              <a:lumMod val="65000"/>
                              <a:lumOff val="35000"/>
                            </a:schemeClr>
                          </a:solidFill>
                          <a:effectLst/>
                          <a:latin typeface="+mn-lt"/>
                          <a:ea typeface="+mn-ea"/>
                          <a:cs typeface="+mn-cs"/>
                        </a:rPr>
                        <a:t>Moschella</a:t>
                      </a:r>
                      <a:r>
                        <a:rPr lang="en-US" sz="800" b="0" kern="1200" dirty="0">
                          <a:solidFill>
                            <a:schemeClr val="tx1">
                              <a:lumMod val="65000"/>
                              <a:lumOff val="35000"/>
                            </a:schemeClr>
                          </a:solidFill>
                          <a:effectLst/>
                          <a:latin typeface="+mn-lt"/>
                          <a:ea typeface="+mn-ea"/>
                          <a:cs typeface="+mn-cs"/>
                        </a:rPr>
                        <a:t>, Value Drug Company</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0628859"/>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Lonna DeBardi, HDA</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Thomas Napolitano, Real Value Rx</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43148718"/>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Anita </a:t>
                      </a:r>
                      <a:r>
                        <a:rPr lang="en-US" sz="800" b="0" kern="1200" dirty="0" err="1">
                          <a:solidFill>
                            <a:schemeClr val="tx1">
                              <a:lumMod val="65000"/>
                              <a:lumOff val="35000"/>
                            </a:schemeClr>
                          </a:solidFill>
                          <a:effectLst/>
                          <a:latin typeface="+mn-lt"/>
                          <a:ea typeface="+mn-ea"/>
                          <a:cs typeface="+mn-cs"/>
                        </a:rPr>
                        <a:t>Ducca</a:t>
                      </a:r>
                      <a:r>
                        <a:rPr lang="en-US" sz="800" b="0" kern="1200" dirty="0">
                          <a:solidFill>
                            <a:schemeClr val="tx1">
                              <a:lumMod val="65000"/>
                              <a:lumOff val="35000"/>
                            </a:schemeClr>
                          </a:solidFill>
                          <a:effectLst/>
                          <a:latin typeface="+mn-lt"/>
                          <a:ea typeface="+mn-ea"/>
                          <a:cs typeface="+mn-cs"/>
                        </a:rPr>
                        <a: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Brooke Naylor, HDA</a:t>
                      </a:r>
                      <a:endParaRPr lang="en-ID" sz="800" b="0" kern="120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06295667"/>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Ken Einhorn, Mutual Drug</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Anne </a:t>
                      </a:r>
                      <a:r>
                        <a:rPr lang="en-US" sz="800" b="0" kern="1200" dirty="0" err="1">
                          <a:solidFill>
                            <a:schemeClr val="tx1">
                              <a:lumMod val="65000"/>
                              <a:lumOff val="35000"/>
                            </a:schemeClr>
                          </a:solidFill>
                          <a:effectLst/>
                          <a:latin typeface="+mn-lt"/>
                          <a:ea typeface="+mn-ea"/>
                          <a:cs typeface="+mn-cs"/>
                        </a:rPr>
                        <a:t>Nevel</a:t>
                      </a:r>
                      <a:r>
                        <a:rPr lang="en-US" sz="800" b="0" kern="1200" dirty="0">
                          <a:solidFill>
                            <a:schemeClr val="tx1">
                              <a:lumMod val="65000"/>
                              <a:lumOff val="35000"/>
                            </a:schemeClr>
                          </a:solidFill>
                          <a:effectLst/>
                          <a:latin typeface="+mn-lt"/>
                          <a:ea typeface="+mn-ea"/>
                          <a:cs typeface="+mn-cs"/>
                        </a:rPr>
                        <a: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9193981"/>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Raul Garza, Real Value Rx</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John Parker,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445021"/>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Jessica Hosgood, Capital Wholesale Drug Co.</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Kala </a:t>
                      </a:r>
                      <a:r>
                        <a:rPr lang="en-US" sz="800" b="0" kern="1200" dirty="0" err="1">
                          <a:solidFill>
                            <a:schemeClr val="tx1">
                              <a:lumMod val="65000"/>
                              <a:lumOff val="35000"/>
                            </a:schemeClr>
                          </a:solidFill>
                          <a:effectLst/>
                          <a:latin typeface="+mn-lt"/>
                          <a:ea typeface="+mn-ea"/>
                          <a:cs typeface="+mn-cs"/>
                        </a:rPr>
                        <a:t>Shankle</a:t>
                      </a:r>
                      <a:r>
                        <a:rPr lang="en-US" sz="800" b="0" kern="1200" dirty="0">
                          <a:solidFill>
                            <a:schemeClr val="tx1">
                              <a:lumMod val="65000"/>
                              <a:lumOff val="35000"/>
                            </a:schemeClr>
                          </a:solidFill>
                          <a:effectLst/>
                          <a:latin typeface="+mn-lt"/>
                          <a:ea typeface="+mn-ea"/>
                          <a:cs typeface="+mn-cs"/>
                        </a:rPr>
                        <a: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6241940"/>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a:solidFill>
                            <a:schemeClr val="tx1">
                              <a:lumMod val="65000"/>
                              <a:lumOff val="35000"/>
                            </a:schemeClr>
                          </a:solidFill>
                          <a:effectLst/>
                          <a:latin typeface="+mn-lt"/>
                          <a:ea typeface="+mn-ea"/>
                          <a:cs typeface="+mn-cs"/>
                        </a:rPr>
                        <a:t>Lisa Kanfer, HDA</a:t>
                      </a:r>
                      <a:endParaRPr lang="en-ID" sz="800" b="0" kern="120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Rachel Sullivan,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3582230"/>
                  </a:ext>
                </a:extLst>
              </a:tr>
              <a:tr h="257002">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Abby </a:t>
                      </a:r>
                      <a:r>
                        <a:rPr lang="en-US" sz="800" b="0" kern="1200" dirty="0" err="1">
                          <a:solidFill>
                            <a:schemeClr val="tx1">
                              <a:lumMod val="65000"/>
                              <a:lumOff val="35000"/>
                            </a:schemeClr>
                          </a:solidFill>
                          <a:effectLst/>
                          <a:latin typeface="+mn-lt"/>
                          <a:ea typeface="+mn-ea"/>
                          <a:cs typeface="+mn-cs"/>
                        </a:rPr>
                        <a:t>Kizer</a:t>
                      </a:r>
                      <a:r>
                        <a:rPr lang="en-US" sz="800" b="0" kern="1200" dirty="0">
                          <a:solidFill>
                            <a:schemeClr val="tx1">
                              <a:lumMod val="65000"/>
                              <a:lumOff val="35000"/>
                            </a:schemeClr>
                          </a:solidFill>
                          <a:effectLst/>
                          <a:latin typeface="+mn-lt"/>
                          <a:ea typeface="+mn-ea"/>
                          <a:cs typeface="+mn-cs"/>
                        </a:rPr>
                        <a:t>, HDA</a:t>
                      </a:r>
                      <a:endParaRPr lang="en-ID" sz="800" b="0"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800" b="0" kern="1200" dirty="0">
                          <a:solidFill>
                            <a:schemeClr val="tx1">
                              <a:lumMod val="65000"/>
                              <a:lumOff val="35000"/>
                            </a:schemeClr>
                          </a:solidFill>
                          <a:effectLst/>
                          <a:latin typeface="+mn-lt"/>
                          <a:ea typeface="+mn-ea"/>
                          <a:cs typeface="+mn-cs"/>
                        </a:rPr>
                        <a:t> </a:t>
                      </a:r>
                      <a:endParaRPr lang="en-ID" sz="800" b="0"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62520739"/>
                  </a:ext>
                </a:extLst>
              </a:tr>
            </a:tbl>
          </a:graphicData>
        </a:graphic>
      </p:graphicFrame>
      <p:sp>
        <p:nvSpPr>
          <p:cNvPr id="16" name="TextBox 15">
            <a:extLst>
              <a:ext uri="{FF2B5EF4-FFF2-40B4-BE49-F238E27FC236}">
                <a16:creationId xmlns:a16="http://schemas.microsoft.com/office/drawing/2014/main" id="{079D4B19-0FDF-D072-055E-E45215E8DB6C}"/>
              </a:ext>
            </a:extLst>
          </p:cNvPr>
          <p:cNvSpPr txBox="1"/>
          <p:nvPr/>
        </p:nvSpPr>
        <p:spPr>
          <a:xfrm>
            <a:off x="250825" y="4802883"/>
            <a:ext cx="6356350" cy="548127"/>
          </a:xfrm>
          <a:prstGeom prst="rect">
            <a:avLst/>
          </a:prstGeom>
          <a:pattFill prst="dkUpDiag">
            <a:fgClr>
              <a:srgbClr val="FF0000"/>
            </a:fgClr>
            <a:bgClr>
              <a:srgbClr val="B53034"/>
            </a:bgClr>
          </a:pattFill>
        </p:spPr>
        <p:txBody>
          <a:bodyPr wrap="square" lIns="0" tIns="0" rIns="0" bIns="0" rtlCol="0" anchor="ctr">
            <a:noAutofit/>
          </a:bodyPr>
          <a:lstStyle>
            <a:defPPr>
              <a:defRPr lang="en-US"/>
            </a:defPPr>
            <a:lvl1pPr algn="ctr">
              <a:lnSpc>
                <a:spcPct val="107000"/>
              </a:lnSpc>
              <a:spcAft>
                <a:spcPts val="800"/>
              </a:spcAft>
              <a:defRPr sz="1200" b="1">
                <a:solidFill>
                  <a:schemeClr val="bg1"/>
                </a:solidFill>
                <a:latin typeface="Segoe UI" panose="020B0502040204020203" pitchFamily="34" charset="0"/>
                <a:cs typeface="Segoe UI" panose="020B0502040204020203" pitchFamily="34" charset="0"/>
              </a:defRPr>
            </a:lvl1pPr>
          </a:lstStyle>
          <a:p>
            <a:r>
              <a:rPr lang="en-US" dirty="0"/>
              <a:t>PAC Member ($100-$999)</a:t>
            </a:r>
            <a:endParaRPr lang="en-ID" dirty="0"/>
          </a:p>
        </p:txBody>
      </p:sp>
      <p:sp>
        <p:nvSpPr>
          <p:cNvPr id="3" name="Rectangle 2">
            <a:extLst>
              <a:ext uri="{FF2B5EF4-FFF2-40B4-BE49-F238E27FC236}">
                <a16:creationId xmlns:a16="http://schemas.microsoft.com/office/drawing/2014/main" id="{0BBC0161-8036-9B59-3505-A902C7769178}"/>
              </a:ext>
            </a:extLst>
          </p:cNvPr>
          <p:cNvSpPr>
            <a:spLocks/>
          </p:cNvSpPr>
          <p:nvPr/>
        </p:nvSpPr>
        <p:spPr>
          <a:xfrm>
            <a:off x="1496018" y="1069083"/>
            <a:ext cx="5111157" cy="1087120"/>
          </a:xfrm>
          <a:prstGeom prst="rect">
            <a:avLst/>
          </a:prstGeom>
          <a:solidFill>
            <a:srgbClr val="0D2160">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4" name="Rectangle 3">
            <a:extLst>
              <a:ext uri="{FF2B5EF4-FFF2-40B4-BE49-F238E27FC236}">
                <a16:creationId xmlns:a16="http://schemas.microsoft.com/office/drawing/2014/main" id="{2337959E-E0B6-EC59-6C1A-D5D659ED5E9C}"/>
              </a:ext>
            </a:extLst>
          </p:cNvPr>
          <p:cNvSpPr>
            <a:spLocks/>
          </p:cNvSpPr>
          <p:nvPr/>
        </p:nvSpPr>
        <p:spPr>
          <a:xfrm>
            <a:off x="250825" y="1069420"/>
            <a:ext cx="1255088" cy="1086447"/>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TextBox 6">
            <a:extLst>
              <a:ext uri="{FF2B5EF4-FFF2-40B4-BE49-F238E27FC236}">
                <a16:creationId xmlns:a16="http://schemas.microsoft.com/office/drawing/2014/main" id="{6ED37992-7001-F218-6A0D-0556141CFA3D}"/>
              </a:ext>
            </a:extLst>
          </p:cNvPr>
          <p:cNvSpPr txBox="1">
            <a:spLocks/>
          </p:cNvSpPr>
          <p:nvPr/>
        </p:nvSpPr>
        <p:spPr>
          <a:xfrm>
            <a:off x="374130" y="1522126"/>
            <a:ext cx="1029512" cy="348942"/>
          </a:xfrm>
          <a:prstGeom prst="rect">
            <a:avLst/>
          </a:prstGeom>
          <a:noFill/>
        </p:spPr>
        <p:txBody>
          <a:bodyPr wrap="square" lIns="0" tIns="0" rIns="0" bIns="0" rtlCol="0">
            <a:spAutoFit/>
          </a:bodyPr>
          <a:lstStyle/>
          <a:p>
            <a:pPr>
              <a:lnSpc>
                <a:spcPct val="107000"/>
              </a:lnSpc>
              <a:spcAft>
                <a:spcPts val="800"/>
              </a:spcAft>
            </a:pPr>
            <a:r>
              <a:rPr lang="en-US" sz="1100" b="1" dirty="0">
                <a:solidFill>
                  <a:schemeClr val="bg1"/>
                </a:solidFill>
                <a:latin typeface="Segoe UI" panose="020B0502040204020203" pitchFamily="34" charset="0"/>
                <a:cs typeface="Segoe UI" panose="020B0502040204020203" pitchFamily="34" charset="0"/>
              </a:rPr>
              <a:t>The Chairman’s Circle ($5,000)</a:t>
            </a:r>
          </a:p>
        </p:txBody>
      </p:sp>
      <p:cxnSp>
        <p:nvCxnSpPr>
          <p:cNvPr id="10" name="Straight Connector 9">
            <a:extLst>
              <a:ext uri="{FF2B5EF4-FFF2-40B4-BE49-F238E27FC236}">
                <a16:creationId xmlns:a16="http://schemas.microsoft.com/office/drawing/2014/main" id="{38962B63-05A6-A432-101F-D2E1BD84C993}"/>
              </a:ext>
            </a:extLst>
          </p:cNvPr>
          <p:cNvCxnSpPr>
            <a:cxnSpLocks/>
          </p:cNvCxnSpPr>
          <p:nvPr/>
        </p:nvCxnSpPr>
        <p:spPr>
          <a:xfrm>
            <a:off x="374130" y="1300134"/>
            <a:ext cx="69575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13" name="Table 12">
            <a:extLst>
              <a:ext uri="{FF2B5EF4-FFF2-40B4-BE49-F238E27FC236}">
                <a16:creationId xmlns:a16="http://schemas.microsoft.com/office/drawing/2014/main" id="{F58D539C-E950-0A90-36CA-5E01EA2B5755}"/>
              </a:ext>
            </a:extLst>
          </p:cNvPr>
          <p:cNvGraphicFramePr>
            <a:graphicFrameLocks/>
          </p:cNvGraphicFramePr>
          <p:nvPr>
            <p:extLst>
              <p:ext uri="{D42A27DB-BD31-4B8C-83A1-F6EECF244321}">
                <p14:modId xmlns:p14="http://schemas.microsoft.com/office/powerpoint/2010/main" val="876527891"/>
              </p:ext>
            </p:extLst>
          </p:nvPr>
        </p:nvGraphicFramePr>
        <p:xfrm>
          <a:off x="1534248" y="1113923"/>
          <a:ext cx="5034696" cy="997440"/>
        </p:xfrm>
        <a:graphic>
          <a:graphicData uri="http://schemas.openxmlformats.org/drawingml/2006/table">
            <a:tbl>
              <a:tblPr firstRow="1" bandRow="1">
                <a:tableStyleId>{2D5ABB26-0587-4C30-8999-92F81FD0307C}</a:tableStyleId>
              </a:tblPr>
              <a:tblGrid>
                <a:gridCol w="629337">
                  <a:extLst>
                    <a:ext uri="{9D8B030D-6E8A-4147-A177-3AD203B41FA5}">
                      <a16:colId xmlns:a16="http://schemas.microsoft.com/office/drawing/2014/main" val="2940250404"/>
                    </a:ext>
                  </a:extLst>
                </a:gridCol>
                <a:gridCol w="629337">
                  <a:extLst>
                    <a:ext uri="{9D8B030D-6E8A-4147-A177-3AD203B41FA5}">
                      <a16:colId xmlns:a16="http://schemas.microsoft.com/office/drawing/2014/main" val="3880524561"/>
                    </a:ext>
                  </a:extLst>
                </a:gridCol>
                <a:gridCol w="629337">
                  <a:extLst>
                    <a:ext uri="{9D8B030D-6E8A-4147-A177-3AD203B41FA5}">
                      <a16:colId xmlns:a16="http://schemas.microsoft.com/office/drawing/2014/main" val="2518948123"/>
                    </a:ext>
                  </a:extLst>
                </a:gridCol>
                <a:gridCol w="629337">
                  <a:extLst>
                    <a:ext uri="{9D8B030D-6E8A-4147-A177-3AD203B41FA5}">
                      <a16:colId xmlns:a16="http://schemas.microsoft.com/office/drawing/2014/main" val="3445580527"/>
                    </a:ext>
                  </a:extLst>
                </a:gridCol>
                <a:gridCol w="629337">
                  <a:extLst>
                    <a:ext uri="{9D8B030D-6E8A-4147-A177-3AD203B41FA5}">
                      <a16:colId xmlns:a16="http://schemas.microsoft.com/office/drawing/2014/main" val="774423510"/>
                    </a:ext>
                  </a:extLst>
                </a:gridCol>
                <a:gridCol w="629337">
                  <a:extLst>
                    <a:ext uri="{9D8B030D-6E8A-4147-A177-3AD203B41FA5}">
                      <a16:colId xmlns:a16="http://schemas.microsoft.com/office/drawing/2014/main" val="2454392720"/>
                    </a:ext>
                  </a:extLst>
                </a:gridCol>
                <a:gridCol w="629337">
                  <a:extLst>
                    <a:ext uri="{9D8B030D-6E8A-4147-A177-3AD203B41FA5}">
                      <a16:colId xmlns:a16="http://schemas.microsoft.com/office/drawing/2014/main" val="1142645123"/>
                    </a:ext>
                  </a:extLst>
                </a:gridCol>
                <a:gridCol w="629337">
                  <a:extLst>
                    <a:ext uri="{9D8B030D-6E8A-4147-A177-3AD203B41FA5}">
                      <a16:colId xmlns:a16="http://schemas.microsoft.com/office/drawing/2014/main" val="675653024"/>
                    </a:ext>
                  </a:extLst>
                </a:gridCol>
              </a:tblGrid>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Amerisource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Bergen Corp. PAC</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Fred </a:t>
                      </a:r>
                      <a:r>
                        <a:rPr lang="en-US" sz="700" b="0" dirty="0" err="1">
                          <a:solidFill>
                            <a:schemeClr val="tx1">
                              <a:lumMod val="65000"/>
                              <a:lumOff val="35000"/>
                            </a:schemeClr>
                          </a:solidFill>
                          <a:effectLst/>
                          <a:latin typeface="+mn-lt"/>
                        </a:rPr>
                        <a:t>Battah</a:t>
                      </a:r>
                      <a:r>
                        <a:rPr lang="en-US" sz="700" b="0" dirty="0">
                          <a:solidFill>
                            <a:schemeClr val="tx1">
                              <a:lumMod val="65000"/>
                              <a:lumOff val="35000"/>
                            </a:schemeClr>
                          </a:solidFill>
                          <a:effectLst/>
                          <a:latin typeface="+mn-lt"/>
                        </a:rPr>
                        <a:t>, Real Value Rx</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Ann Bittman, HDA</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Cardinal Health, Inc. PAC</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Chip Davis, HDA</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Greg Drew, Value Drug Co.</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Kristen Freitas, HDA</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Kirk Kaminsky, McKesson Corporation </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B w="3175"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13212809"/>
                  </a:ext>
                </a:extLst>
              </a:tr>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Patrick Kelly, HDA</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McKesson Corporation PAC</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err="1">
                          <a:solidFill>
                            <a:schemeClr val="tx1">
                              <a:lumMod val="65000"/>
                              <a:lumOff val="35000"/>
                            </a:schemeClr>
                          </a:solidFill>
                          <a:effectLst/>
                          <a:latin typeface="+mn-lt"/>
                        </a:rPr>
                        <a:t>Nishit</a:t>
                      </a:r>
                      <a:r>
                        <a:rPr lang="en-US" sz="700" b="0" dirty="0">
                          <a:solidFill>
                            <a:schemeClr val="tx1">
                              <a:lumMod val="65000"/>
                              <a:lumOff val="35000"/>
                            </a:schemeClr>
                          </a:solidFill>
                          <a:effectLst/>
                          <a:latin typeface="+mn-lt"/>
                        </a:rPr>
                        <a:t> Mehta, </a:t>
                      </a:r>
                      <a:r>
                        <a:rPr lang="en-US" sz="700" b="0" dirty="0" err="1">
                          <a:solidFill>
                            <a:schemeClr val="tx1">
                              <a:lumMod val="65000"/>
                              <a:lumOff val="35000"/>
                            </a:schemeClr>
                          </a:solidFill>
                          <a:effectLst/>
                          <a:latin typeface="+mn-lt"/>
                        </a:rPr>
                        <a:t>HyGen</a:t>
                      </a:r>
                      <a:r>
                        <a:rPr lang="en-US" sz="700" b="0" dirty="0">
                          <a:solidFill>
                            <a:schemeClr val="tx1">
                              <a:lumMod val="65000"/>
                              <a:lumOff val="35000"/>
                            </a:schemeClr>
                          </a:solidFill>
                          <a:effectLst/>
                          <a:latin typeface="+mn-lt"/>
                        </a:rPr>
                        <a:t> Pharmaceuticals</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Al </a:t>
                      </a:r>
                      <a:r>
                        <a:rPr lang="en-US" sz="700" b="0" dirty="0" err="1">
                          <a:solidFill>
                            <a:schemeClr val="tx1">
                              <a:lumMod val="65000"/>
                              <a:lumOff val="35000"/>
                            </a:schemeClr>
                          </a:solidFill>
                          <a:effectLst/>
                          <a:latin typeface="+mn-lt"/>
                        </a:rPr>
                        <a:t>Paonessa</a:t>
                      </a:r>
                      <a:r>
                        <a:rPr lang="en-US" sz="700" b="0" dirty="0">
                          <a:solidFill>
                            <a:schemeClr val="tx1">
                              <a:lumMod val="65000"/>
                              <a:lumOff val="35000"/>
                            </a:schemeClr>
                          </a:solidFill>
                          <a:effectLst/>
                          <a:latin typeface="+mn-lt"/>
                        </a:rPr>
                        <a:t>, </a:t>
                      </a:r>
                      <a:r>
                        <a:rPr lang="en-US" sz="700" b="0" dirty="0" err="1">
                          <a:solidFill>
                            <a:schemeClr val="tx1">
                              <a:lumMod val="65000"/>
                              <a:lumOff val="35000"/>
                            </a:schemeClr>
                          </a:solidFill>
                          <a:effectLst/>
                          <a:latin typeface="+mn-lt"/>
                        </a:rPr>
                        <a:t>KeySource</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indent="0">
                        <a:lnSpc>
                          <a:spcPct val="100000"/>
                        </a:lnSpc>
                        <a:spcAft>
                          <a:spcPts val="0"/>
                        </a:spcAft>
                        <a:buClr>
                          <a:srgbClr val="067DB3"/>
                        </a:buClr>
                        <a:buFont typeface="Arial" panose="020B0604020202020204" pitchFamily="34" charset="0"/>
                        <a:buNone/>
                      </a:pPr>
                      <a:r>
                        <a:rPr lang="en-US" sz="700" b="0" dirty="0">
                          <a:solidFill>
                            <a:schemeClr val="tx1">
                              <a:lumMod val="65000"/>
                              <a:lumOff val="35000"/>
                            </a:schemeClr>
                          </a:solidFill>
                          <a:effectLst/>
                          <a:latin typeface="+mn-lt"/>
                        </a:rPr>
                        <a:t>Steve Shirley, R&amp;S Northeast LLC</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Clint </a:t>
                      </a:r>
                      <a:r>
                        <a:rPr lang="en-US" sz="700" b="0" dirty="0" err="1">
                          <a:solidFill>
                            <a:schemeClr val="tx1">
                              <a:lumMod val="65000"/>
                              <a:lumOff val="35000"/>
                            </a:schemeClr>
                          </a:solidFill>
                          <a:effectLst/>
                          <a:latin typeface="+mn-lt"/>
                        </a:rPr>
                        <a:t>Syvinski</a:t>
                      </a:r>
                      <a:r>
                        <a:rPr lang="en-US" sz="700" b="0" dirty="0">
                          <a:solidFill>
                            <a:schemeClr val="tx1">
                              <a:lumMod val="65000"/>
                              <a:lumOff val="35000"/>
                            </a:schemeClr>
                          </a:solidFill>
                          <a:effectLst/>
                          <a:latin typeface="+mn-lt"/>
                        </a:rPr>
                        <a:t>, Mutual Drug</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Rich </a:t>
                      </a:r>
                      <a:r>
                        <a:rPr lang="en-US" sz="700" b="0" dirty="0" err="1">
                          <a:solidFill>
                            <a:schemeClr val="tx1">
                              <a:lumMod val="65000"/>
                              <a:lumOff val="35000"/>
                            </a:schemeClr>
                          </a:solidFill>
                          <a:effectLst/>
                          <a:latin typeface="+mn-lt"/>
                        </a:rPr>
                        <a:t>Tremonte</a:t>
                      </a:r>
                      <a:r>
                        <a:rPr lang="en-US" sz="700" b="0" dirty="0">
                          <a:solidFill>
                            <a:schemeClr val="tx1">
                              <a:lumMod val="65000"/>
                              <a:lumOff val="35000"/>
                            </a:schemeClr>
                          </a:solidFill>
                          <a:effectLst/>
                          <a:latin typeface="+mn-lt"/>
                        </a:rPr>
                        <a:t>, Amerisource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dirty="0">
                          <a:solidFill>
                            <a:schemeClr val="tx1">
                              <a:lumMod val="65000"/>
                              <a:lumOff val="35000"/>
                            </a:schemeClr>
                          </a:solidFill>
                          <a:effectLst/>
                          <a:latin typeface="+mn-lt"/>
                        </a:rPr>
                        <a:t>Bergen</a:t>
                      </a: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endParaRPr lang="en-US" sz="700" dirty="0"/>
                    </a:p>
                  </a:txBody>
                  <a:tcPr marL="36000" marR="36000" marT="36000" marB="36000" anchor="ctr">
                    <a:lnL w="3175" cap="flat" cmpd="sng" algn="ctr">
                      <a:solidFill>
                        <a:schemeClr val="bg2">
                          <a:lumMod val="90000"/>
                        </a:schemeClr>
                      </a:solidFill>
                      <a:prstDash val="solid"/>
                      <a:round/>
                      <a:headEnd type="none" w="med" len="med"/>
                      <a:tailEnd type="none" w="med" len="med"/>
                    </a:lnL>
                    <a:lnT w="3175" cap="flat" cmpd="sng" algn="ctr">
                      <a:solidFill>
                        <a:schemeClr val="bg2">
                          <a:lumMod val="90000"/>
                        </a:schemeClr>
                      </a:solidFill>
                      <a:prstDash val="solid"/>
                      <a:round/>
                      <a:headEnd type="none" w="med" len="med"/>
                      <a:tailEnd type="none" w="med" len="med"/>
                    </a:lnT>
                    <a:noFill/>
                  </a:tcPr>
                </a:tc>
                <a:extLst>
                  <a:ext uri="{0D108BD9-81ED-4DB2-BD59-A6C34878D82A}">
                    <a16:rowId xmlns:a16="http://schemas.microsoft.com/office/drawing/2014/main" val="1293757128"/>
                  </a:ext>
                </a:extLst>
              </a:tr>
            </a:tbl>
          </a:graphicData>
        </a:graphic>
      </p:graphicFrame>
      <p:sp>
        <p:nvSpPr>
          <p:cNvPr id="14" name="Rectangle 13">
            <a:extLst>
              <a:ext uri="{FF2B5EF4-FFF2-40B4-BE49-F238E27FC236}">
                <a16:creationId xmlns:a16="http://schemas.microsoft.com/office/drawing/2014/main" id="{26108A1F-6F3B-F9E1-58C9-BED8D39CEA08}"/>
              </a:ext>
            </a:extLst>
          </p:cNvPr>
          <p:cNvSpPr>
            <a:spLocks/>
          </p:cNvSpPr>
          <p:nvPr/>
        </p:nvSpPr>
        <p:spPr>
          <a:xfrm>
            <a:off x="1481728" y="2313683"/>
            <a:ext cx="5052500" cy="1087120"/>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17" name="Rectangle 16">
            <a:extLst>
              <a:ext uri="{FF2B5EF4-FFF2-40B4-BE49-F238E27FC236}">
                <a16:creationId xmlns:a16="http://schemas.microsoft.com/office/drawing/2014/main" id="{6F2BCCD0-9493-40F0-0A60-C18D08003049}"/>
              </a:ext>
            </a:extLst>
          </p:cNvPr>
          <p:cNvSpPr>
            <a:spLocks/>
          </p:cNvSpPr>
          <p:nvPr/>
        </p:nvSpPr>
        <p:spPr>
          <a:xfrm>
            <a:off x="250825" y="2314020"/>
            <a:ext cx="1240684" cy="1086447"/>
          </a:xfrm>
          <a:prstGeom prst="rect">
            <a:avLst/>
          </a:prstGeom>
          <a:pattFill prst="ltUpDiag">
            <a:fgClr>
              <a:schemeClr val="accent1">
                <a:lumMod val="75000"/>
              </a:schemeClr>
            </a:fgClr>
            <a:bgClr>
              <a:srgbClr val="067DB3"/>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TextBox 55">
            <a:extLst>
              <a:ext uri="{FF2B5EF4-FFF2-40B4-BE49-F238E27FC236}">
                <a16:creationId xmlns:a16="http://schemas.microsoft.com/office/drawing/2014/main" id="{73F8B349-F625-B762-D0C6-E716AB5CC2E7}"/>
              </a:ext>
            </a:extLst>
          </p:cNvPr>
          <p:cNvSpPr txBox="1">
            <a:spLocks/>
          </p:cNvSpPr>
          <p:nvPr/>
        </p:nvSpPr>
        <p:spPr>
          <a:xfrm>
            <a:off x="372715" y="2766726"/>
            <a:ext cx="1017697" cy="530082"/>
          </a:xfrm>
          <a:prstGeom prst="rect">
            <a:avLst/>
          </a:prstGeom>
          <a:noFill/>
        </p:spPr>
        <p:txBody>
          <a:bodyPr wrap="square" lIns="0" tIns="0" rIns="0" bIns="0" rtlCol="0">
            <a:spAutoFit/>
          </a:bodyPr>
          <a:lstStyle/>
          <a:p>
            <a:pPr>
              <a:lnSpc>
                <a:spcPct val="107000"/>
              </a:lnSpc>
              <a:spcAft>
                <a:spcPts val="800"/>
              </a:spcAft>
            </a:pPr>
            <a:r>
              <a:rPr lang="en-US" sz="1100" b="1" dirty="0">
                <a:solidFill>
                  <a:schemeClr val="bg1"/>
                </a:solidFill>
                <a:latin typeface="Segoe UI" panose="020B0502040204020203" pitchFamily="34" charset="0"/>
                <a:cs typeface="Segoe UI" panose="020B0502040204020203" pitchFamily="34" charset="0"/>
              </a:rPr>
              <a:t>The President’s Circle ($3,000-$4,999)</a:t>
            </a:r>
          </a:p>
        </p:txBody>
      </p:sp>
      <p:cxnSp>
        <p:nvCxnSpPr>
          <p:cNvPr id="58" name="Straight Connector 57">
            <a:extLst>
              <a:ext uri="{FF2B5EF4-FFF2-40B4-BE49-F238E27FC236}">
                <a16:creationId xmlns:a16="http://schemas.microsoft.com/office/drawing/2014/main" id="{D6C17DF7-6FBE-DD99-BBAF-6B9A0F818FDA}"/>
              </a:ext>
            </a:extLst>
          </p:cNvPr>
          <p:cNvCxnSpPr>
            <a:cxnSpLocks/>
          </p:cNvCxnSpPr>
          <p:nvPr/>
        </p:nvCxnSpPr>
        <p:spPr>
          <a:xfrm>
            <a:off x="372715" y="2545001"/>
            <a:ext cx="68776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59" name="Table 58">
            <a:extLst>
              <a:ext uri="{FF2B5EF4-FFF2-40B4-BE49-F238E27FC236}">
                <a16:creationId xmlns:a16="http://schemas.microsoft.com/office/drawing/2014/main" id="{9B5FC4CD-7638-69A8-AEB2-93FEE9270FC8}"/>
              </a:ext>
            </a:extLst>
          </p:cNvPr>
          <p:cNvGraphicFramePr>
            <a:graphicFrameLocks/>
          </p:cNvGraphicFramePr>
          <p:nvPr/>
        </p:nvGraphicFramePr>
        <p:xfrm>
          <a:off x="1519519" y="2389243"/>
          <a:ext cx="5034696" cy="936000"/>
        </p:xfrm>
        <a:graphic>
          <a:graphicData uri="http://schemas.openxmlformats.org/drawingml/2006/table">
            <a:tbl>
              <a:tblPr firstRow="1" bandRow="1">
                <a:tableStyleId>{2D5ABB26-0587-4C30-8999-92F81FD0307C}</a:tableStyleId>
              </a:tblPr>
              <a:tblGrid>
                <a:gridCol w="1258674">
                  <a:extLst>
                    <a:ext uri="{9D8B030D-6E8A-4147-A177-3AD203B41FA5}">
                      <a16:colId xmlns:a16="http://schemas.microsoft.com/office/drawing/2014/main" val="2940250404"/>
                    </a:ext>
                  </a:extLst>
                </a:gridCol>
                <a:gridCol w="1258674">
                  <a:extLst>
                    <a:ext uri="{9D8B030D-6E8A-4147-A177-3AD203B41FA5}">
                      <a16:colId xmlns:a16="http://schemas.microsoft.com/office/drawing/2014/main" val="3880524561"/>
                    </a:ext>
                  </a:extLst>
                </a:gridCol>
                <a:gridCol w="1258674">
                  <a:extLst>
                    <a:ext uri="{9D8B030D-6E8A-4147-A177-3AD203B41FA5}">
                      <a16:colId xmlns:a16="http://schemas.microsoft.com/office/drawing/2014/main" val="2518948123"/>
                    </a:ext>
                  </a:extLst>
                </a:gridCol>
                <a:gridCol w="1258674">
                  <a:extLst>
                    <a:ext uri="{9D8B030D-6E8A-4147-A177-3AD203B41FA5}">
                      <a16:colId xmlns:a16="http://schemas.microsoft.com/office/drawing/2014/main" val="3445580527"/>
                    </a:ext>
                  </a:extLst>
                </a:gridCol>
              </a:tblGrid>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Mike </a:t>
                      </a:r>
                      <a:r>
                        <a:rPr lang="en-US" sz="700" b="0" kern="1200" dirty="0" err="1">
                          <a:solidFill>
                            <a:schemeClr val="tx1">
                              <a:lumMod val="65000"/>
                              <a:lumOff val="35000"/>
                            </a:schemeClr>
                          </a:solidFill>
                          <a:effectLst/>
                          <a:latin typeface="+mn-lt"/>
                          <a:ea typeface="+mn-ea"/>
                          <a:cs typeface="+mn-cs"/>
                        </a:rPr>
                        <a:t>Battah</a:t>
                      </a:r>
                      <a:r>
                        <a:rPr lang="en-US" sz="700" b="0" kern="1200" dirty="0">
                          <a:solidFill>
                            <a:schemeClr val="tx1">
                              <a:lumMod val="65000"/>
                              <a:lumOff val="35000"/>
                            </a:schemeClr>
                          </a:solidFill>
                          <a:effectLst/>
                          <a:latin typeface="+mn-lt"/>
                          <a:ea typeface="+mn-ea"/>
                          <a:cs typeface="+mn-cs"/>
                        </a:rPr>
                        <a:t>, Real Value Rx</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a:noFill/>
                    </a:lnL>
                    <a:lnR w="3175" cap="flat" cmpd="sng" algn="ctr">
                      <a:solidFill>
                        <a:schemeClr val="bg2">
                          <a:lumMod val="90000"/>
                        </a:schemeClr>
                      </a:solidFill>
                      <a:prstDash val="solid"/>
                      <a:round/>
                      <a:headEnd type="none" w="med" len="med"/>
                      <a:tailEnd type="none" w="med" len="med"/>
                    </a:lnR>
                    <a:lnT>
                      <a:noFill/>
                    </a:lnT>
                    <a:lnB w="3175"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Perry Fri, HDA</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a:noFill/>
                    </a:lnT>
                    <a:lnB w="3175"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Elizabeth </a:t>
                      </a:r>
                      <a:r>
                        <a:rPr lang="en-US" sz="700" b="0" kern="1200" dirty="0" err="1">
                          <a:solidFill>
                            <a:schemeClr val="tx1">
                              <a:lumMod val="65000"/>
                              <a:lumOff val="35000"/>
                            </a:schemeClr>
                          </a:solidFill>
                          <a:effectLst/>
                          <a:latin typeface="+mn-lt"/>
                          <a:ea typeface="+mn-ea"/>
                          <a:cs typeface="+mn-cs"/>
                        </a:rPr>
                        <a:t>Gallenagh</a:t>
                      </a:r>
                      <a:r>
                        <a:rPr lang="en-US" sz="700" b="0" kern="1200" dirty="0">
                          <a:solidFill>
                            <a:schemeClr val="tx1">
                              <a:lumMod val="65000"/>
                              <a:lumOff val="35000"/>
                            </a:schemeClr>
                          </a:solidFill>
                          <a:effectLst/>
                          <a:latin typeface="+mn-lt"/>
                          <a:ea typeface="+mn-ea"/>
                          <a:cs typeface="+mn-cs"/>
                        </a:rPr>
                        <a:t>, HDA</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a:noFill/>
                    </a:lnT>
                    <a:lnB w="3175"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Wade Lewis, Smith Drug Company</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noFill/>
                      <a:prstDash val="solid"/>
                      <a:round/>
                      <a:headEnd type="none" w="med" len="med"/>
                      <a:tailEnd type="none" w="med" len="med"/>
                    </a:lnR>
                    <a:lnT>
                      <a:noFill/>
                    </a:lnT>
                    <a:lnB w="3175" cap="flat" cmpd="sng" algn="ctr">
                      <a:solidFill>
                        <a:schemeClr val="bg2">
                          <a:lumMod val="9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3212809"/>
                  </a:ext>
                </a:extLst>
              </a:tr>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Nicolette </a:t>
                      </a:r>
                      <a:r>
                        <a:rPr lang="en-US" sz="700" b="0" kern="1200" dirty="0" err="1">
                          <a:solidFill>
                            <a:schemeClr val="tx1">
                              <a:lumMod val="65000"/>
                              <a:lumOff val="35000"/>
                            </a:schemeClr>
                          </a:solidFill>
                          <a:effectLst/>
                          <a:latin typeface="+mn-lt"/>
                          <a:ea typeface="+mn-ea"/>
                          <a:cs typeface="+mn-cs"/>
                        </a:rPr>
                        <a:t>Louissaint</a:t>
                      </a:r>
                      <a:r>
                        <a:rPr lang="en-US" sz="700" b="0" kern="1200" dirty="0">
                          <a:solidFill>
                            <a:schemeClr val="tx1">
                              <a:lumMod val="65000"/>
                              <a:lumOff val="35000"/>
                            </a:schemeClr>
                          </a:solidFill>
                          <a:effectLst/>
                          <a:latin typeface="+mn-lt"/>
                          <a:ea typeface="+mn-ea"/>
                          <a:cs typeface="+mn-cs"/>
                        </a:rPr>
                        <a:t>, HDA</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a:noFill/>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Shalimar </a:t>
                      </a:r>
                      <a:r>
                        <a:rPr lang="en-US" sz="700" b="0" kern="1200" dirty="0" err="1">
                          <a:solidFill>
                            <a:schemeClr val="tx1">
                              <a:lumMod val="65000"/>
                              <a:lumOff val="35000"/>
                            </a:schemeClr>
                          </a:solidFill>
                          <a:effectLst/>
                          <a:latin typeface="+mn-lt"/>
                          <a:ea typeface="+mn-ea"/>
                          <a:cs typeface="+mn-cs"/>
                        </a:rPr>
                        <a:t>Maakar</a:t>
                      </a:r>
                      <a:r>
                        <a:rPr lang="en-US" sz="700" b="0" kern="1200" dirty="0">
                          <a:solidFill>
                            <a:schemeClr val="tx1">
                              <a:lumMod val="65000"/>
                              <a:lumOff val="35000"/>
                            </a:schemeClr>
                          </a:solidFill>
                          <a:effectLst/>
                          <a:latin typeface="+mn-lt"/>
                          <a:ea typeface="+mn-ea"/>
                          <a:cs typeface="+mn-cs"/>
                        </a:rPr>
                        <a:t>, Real Value Rx </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Ernie </a:t>
                      </a:r>
                      <a:r>
                        <a:rPr lang="en-US" sz="700" b="0" kern="1200" dirty="0" err="1">
                          <a:solidFill>
                            <a:schemeClr val="tx1">
                              <a:lumMod val="65000"/>
                              <a:lumOff val="35000"/>
                            </a:schemeClr>
                          </a:solidFill>
                          <a:effectLst/>
                          <a:latin typeface="+mn-lt"/>
                          <a:ea typeface="+mn-ea"/>
                          <a:cs typeface="+mn-cs"/>
                        </a:rPr>
                        <a:t>Richardsen</a:t>
                      </a:r>
                      <a:r>
                        <a:rPr lang="en-US" sz="700" b="0" kern="1200" dirty="0">
                          <a:solidFill>
                            <a:schemeClr val="tx1">
                              <a:lumMod val="65000"/>
                              <a:lumOff val="35000"/>
                            </a:schemeClr>
                          </a:solidFill>
                          <a:effectLst/>
                          <a:latin typeface="+mn-lt"/>
                          <a:ea typeface="+mn-ea"/>
                          <a:cs typeface="+mn-cs"/>
                        </a:rPr>
                        <a:t>, Anda, Inc.</a:t>
                      </a:r>
                      <a:endParaRPr lang="en-ID" sz="700" b="0" kern="1200" dirty="0">
                        <a:solidFill>
                          <a:schemeClr val="tx1">
                            <a:lumMod val="65000"/>
                            <a:lumOff val="35000"/>
                          </a:schemeClr>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293757128"/>
                  </a:ext>
                </a:extLst>
              </a:tr>
            </a:tbl>
          </a:graphicData>
        </a:graphic>
      </p:graphicFrame>
      <p:sp>
        <p:nvSpPr>
          <p:cNvPr id="60" name="Rectangle 59">
            <a:extLst>
              <a:ext uri="{FF2B5EF4-FFF2-40B4-BE49-F238E27FC236}">
                <a16:creationId xmlns:a16="http://schemas.microsoft.com/office/drawing/2014/main" id="{F9A9C82F-4442-E862-B3D6-9F1F6C0FD3CE}"/>
              </a:ext>
            </a:extLst>
          </p:cNvPr>
          <p:cNvSpPr>
            <a:spLocks/>
          </p:cNvSpPr>
          <p:nvPr/>
        </p:nvSpPr>
        <p:spPr>
          <a:xfrm>
            <a:off x="1496018" y="3558283"/>
            <a:ext cx="5111157" cy="1087120"/>
          </a:xfrm>
          <a:prstGeom prst="rect">
            <a:avLst/>
          </a:prstGeom>
          <a:solidFill>
            <a:schemeClr val="tx2">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1" name="Rectangle 60">
            <a:extLst>
              <a:ext uri="{FF2B5EF4-FFF2-40B4-BE49-F238E27FC236}">
                <a16:creationId xmlns:a16="http://schemas.microsoft.com/office/drawing/2014/main" id="{21A1C9C2-E271-C85A-4E60-8FD7B31F3D37}"/>
              </a:ext>
            </a:extLst>
          </p:cNvPr>
          <p:cNvSpPr>
            <a:spLocks/>
          </p:cNvSpPr>
          <p:nvPr/>
        </p:nvSpPr>
        <p:spPr>
          <a:xfrm>
            <a:off x="250825" y="3558620"/>
            <a:ext cx="1255088" cy="1086447"/>
          </a:xfrm>
          <a:prstGeom prst="rect">
            <a:avLst/>
          </a:prstGeom>
          <a:pattFill prst="ltUpDiag">
            <a:fgClr>
              <a:schemeClr val="tx2">
                <a:lumMod val="75000"/>
              </a:schemeClr>
            </a:fgClr>
            <a:bgClr>
              <a:schemeClr val="tx2"/>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2" name="TextBox 61">
            <a:extLst>
              <a:ext uri="{FF2B5EF4-FFF2-40B4-BE49-F238E27FC236}">
                <a16:creationId xmlns:a16="http://schemas.microsoft.com/office/drawing/2014/main" id="{33EC70D3-AB9E-8981-4A11-7B7D261DA300}"/>
              </a:ext>
            </a:extLst>
          </p:cNvPr>
          <p:cNvSpPr txBox="1">
            <a:spLocks/>
          </p:cNvSpPr>
          <p:nvPr/>
        </p:nvSpPr>
        <p:spPr>
          <a:xfrm>
            <a:off x="374130" y="4011326"/>
            <a:ext cx="1029512" cy="530082"/>
          </a:xfrm>
          <a:prstGeom prst="rect">
            <a:avLst/>
          </a:prstGeom>
          <a:noFill/>
        </p:spPr>
        <p:txBody>
          <a:bodyPr wrap="square" lIns="0" tIns="0" rIns="0" bIns="0" rtlCol="0">
            <a:spAutoFit/>
          </a:bodyPr>
          <a:lstStyle/>
          <a:p>
            <a:pPr>
              <a:lnSpc>
                <a:spcPct val="107000"/>
              </a:lnSpc>
              <a:spcAft>
                <a:spcPts val="800"/>
              </a:spcAft>
            </a:pPr>
            <a:r>
              <a:rPr lang="en-US" sz="1100" b="1" dirty="0">
                <a:solidFill>
                  <a:schemeClr val="bg1"/>
                </a:solidFill>
                <a:latin typeface="Segoe UI" panose="020B0502040204020203" pitchFamily="34" charset="0"/>
                <a:cs typeface="Segoe UI" panose="020B0502040204020203" pitchFamily="34" charset="0"/>
              </a:rPr>
              <a:t>The Executive’s Circle ($1,000-$2,999)</a:t>
            </a:r>
          </a:p>
        </p:txBody>
      </p:sp>
      <p:cxnSp>
        <p:nvCxnSpPr>
          <p:cNvPr id="65" name="Straight Connector 64">
            <a:extLst>
              <a:ext uri="{FF2B5EF4-FFF2-40B4-BE49-F238E27FC236}">
                <a16:creationId xmlns:a16="http://schemas.microsoft.com/office/drawing/2014/main" id="{BAF6C92A-C369-1B46-15F1-5CA80A756A1B}"/>
              </a:ext>
            </a:extLst>
          </p:cNvPr>
          <p:cNvCxnSpPr>
            <a:cxnSpLocks/>
          </p:cNvCxnSpPr>
          <p:nvPr/>
        </p:nvCxnSpPr>
        <p:spPr>
          <a:xfrm>
            <a:off x="374130" y="3791474"/>
            <a:ext cx="69575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67" name="Table 66">
            <a:extLst>
              <a:ext uri="{FF2B5EF4-FFF2-40B4-BE49-F238E27FC236}">
                <a16:creationId xmlns:a16="http://schemas.microsoft.com/office/drawing/2014/main" id="{281C065A-D278-B1E1-5B52-5AA15757E5E0}"/>
              </a:ext>
            </a:extLst>
          </p:cNvPr>
          <p:cNvGraphicFramePr>
            <a:graphicFrameLocks/>
          </p:cNvGraphicFramePr>
          <p:nvPr>
            <p:extLst>
              <p:ext uri="{D42A27DB-BD31-4B8C-83A1-F6EECF244321}">
                <p14:modId xmlns:p14="http://schemas.microsoft.com/office/powerpoint/2010/main" val="3535154278"/>
              </p:ext>
            </p:extLst>
          </p:nvPr>
        </p:nvGraphicFramePr>
        <p:xfrm>
          <a:off x="1534248" y="3603123"/>
          <a:ext cx="5034694" cy="997440"/>
        </p:xfrm>
        <a:graphic>
          <a:graphicData uri="http://schemas.openxmlformats.org/drawingml/2006/table">
            <a:tbl>
              <a:tblPr firstRow="1" bandRow="1">
                <a:tableStyleId>{2D5ABB26-0587-4C30-8999-92F81FD0307C}</a:tableStyleId>
              </a:tblPr>
              <a:tblGrid>
                <a:gridCol w="719242">
                  <a:extLst>
                    <a:ext uri="{9D8B030D-6E8A-4147-A177-3AD203B41FA5}">
                      <a16:colId xmlns:a16="http://schemas.microsoft.com/office/drawing/2014/main" val="3880524561"/>
                    </a:ext>
                  </a:extLst>
                </a:gridCol>
                <a:gridCol w="719242">
                  <a:extLst>
                    <a:ext uri="{9D8B030D-6E8A-4147-A177-3AD203B41FA5}">
                      <a16:colId xmlns:a16="http://schemas.microsoft.com/office/drawing/2014/main" val="2518948123"/>
                    </a:ext>
                  </a:extLst>
                </a:gridCol>
                <a:gridCol w="719242">
                  <a:extLst>
                    <a:ext uri="{9D8B030D-6E8A-4147-A177-3AD203B41FA5}">
                      <a16:colId xmlns:a16="http://schemas.microsoft.com/office/drawing/2014/main" val="3445580527"/>
                    </a:ext>
                  </a:extLst>
                </a:gridCol>
                <a:gridCol w="719242">
                  <a:extLst>
                    <a:ext uri="{9D8B030D-6E8A-4147-A177-3AD203B41FA5}">
                      <a16:colId xmlns:a16="http://schemas.microsoft.com/office/drawing/2014/main" val="774423510"/>
                    </a:ext>
                  </a:extLst>
                </a:gridCol>
                <a:gridCol w="719242">
                  <a:extLst>
                    <a:ext uri="{9D8B030D-6E8A-4147-A177-3AD203B41FA5}">
                      <a16:colId xmlns:a16="http://schemas.microsoft.com/office/drawing/2014/main" val="2454392720"/>
                    </a:ext>
                  </a:extLst>
                </a:gridCol>
                <a:gridCol w="719242">
                  <a:extLst>
                    <a:ext uri="{9D8B030D-6E8A-4147-A177-3AD203B41FA5}">
                      <a16:colId xmlns:a16="http://schemas.microsoft.com/office/drawing/2014/main" val="1142645123"/>
                    </a:ext>
                  </a:extLst>
                </a:gridCol>
                <a:gridCol w="719242">
                  <a:extLst>
                    <a:ext uri="{9D8B030D-6E8A-4147-A177-3AD203B41FA5}">
                      <a16:colId xmlns:a16="http://schemas.microsoft.com/office/drawing/2014/main" val="675653024"/>
                    </a:ext>
                  </a:extLst>
                </a:gridCol>
              </a:tblGrid>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Dawn </a:t>
                      </a:r>
                      <a:r>
                        <a:rPr lang="en-US" sz="700" b="0" kern="1200" dirty="0" err="1">
                          <a:solidFill>
                            <a:schemeClr val="tx1">
                              <a:lumMod val="65000"/>
                              <a:lumOff val="35000"/>
                            </a:schemeClr>
                          </a:solidFill>
                          <a:effectLst/>
                          <a:latin typeface="+mn-lt"/>
                          <a:ea typeface="+mn-ea"/>
                          <a:cs typeface="+mn-cs"/>
                        </a:rPr>
                        <a:t>Boyter</a:t>
                      </a:r>
                      <a:r>
                        <a:rPr lang="en-US" sz="700" b="0" kern="1200" dirty="0">
                          <a:solidFill>
                            <a:schemeClr val="tx1">
                              <a:lumMod val="65000"/>
                              <a:lumOff val="35000"/>
                            </a:schemeClr>
                          </a:solidFill>
                          <a:effectLst/>
                          <a:latin typeface="+mn-lt"/>
                          <a:ea typeface="+mn-ea"/>
                          <a:cs typeface="+mn-cs"/>
                        </a:rPr>
                        <a:t>, Richie Pharmacal Co., LLC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Scott Franklin, </a:t>
                      </a:r>
                      <a:r>
                        <a:rPr lang="en-US" sz="700" b="0" kern="1200" dirty="0" err="1">
                          <a:solidFill>
                            <a:schemeClr val="tx1">
                              <a:lumMod val="65000"/>
                              <a:lumOff val="35000"/>
                            </a:schemeClr>
                          </a:solidFill>
                          <a:effectLst/>
                          <a:latin typeface="+mn-lt"/>
                          <a:ea typeface="+mn-ea"/>
                          <a:cs typeface="+mn-cs"/>
                        </a:rPr>
                        <a:t>TopRx</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Jody Hatcher, Morris &amp; </a:t>
                      </a:r>
                      <a:br>
                        <a:rPr lang="en-US" sz="700" b="0" kern="1200" dirty="0">
                          <a:solidFill>
                            <a:schemeClr val="tx1">
                              <a:lumMod val="65000"/>
                              <a:lumOff val="35000"/>
                            </a:schemeClr>
                          </a:solidFill>
                          <a:effectLst/>
                          <a:latin typeface="+mn-lt"/>
                          <a:ea typeface="+mn-ea"/>
                          <a:cs typeface="+mn-cs"/>
                        </a:rPr>
                      </a:br>
                      <a:r>
                        <a:rPr lang="en-US" sz="700" b="0" kern="1200" dirty="0">
                          <a:solidFill>
                            <a:schemeClr val="tx1">
                              <a:lumMod val="65000"/>
                              <a:lumOff val="35000"/>
                            </a:schemeClr>
                          </a:solidFill>
                          <a:effectLst/>
                          <a:latin typeface="+mn-lt"/>
                          <a:ea typeface="+mn-ea"/>
                          <a:cs typeface="+mn-cs"/>
                        </a:rPr>
                        <a:t>Dickson Co., LLC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Leah Lindahl, HDA</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Mike Holmes, Quality Care Products</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Clinton King, Associated Pharmacies, Inc.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B w="3175" cap="flat" cmpd="sng" algn="ctr">
                      <a:solidFill>
                        <a:schemeClr val="bg2">
                          <a:lumMod val="90000"/>
                        </a:schemeClr>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ID" sz="700" b="0" dirty="0">
                        <a:solidFill>
                          <a:schemeClr val="tx1">
                            <a:lumMod val="65000"/>
                            <a:lumOff val="35000"/>
                          </a:schemeClr>
                        </a:solidFill>
                        <a:effectLst/>
                        <a:latin typeface="+mn-lt"/>
                        <a:ea typeface="Calibri" panose="020F0502020204030204" pitchFamily="34" charset="0"/>
                      </a:endParaRPr>
                    </a:p>
                  </a:txBody>
                  <a:tcPr marL="36000" marR="36000" marT="36000" marB="36000" anchor="ctr">
                    <a:lnL w="3175" cap="flat" cmpd="sng" algn="ctr">
                      <a:solidFill>
                        <a:schemeClr val="bg2">
                          <a:lumMod val="90000"/>
                        </a:schemeClr>
                      </a:solidFill>
                      <a:prstDash val="solid"/>
                      <a:round/>
                      <a:headEnd type="none" w="med" len="med"/>
                      <a:tailEnd type="none" w="med" len="med"/>
                    </a:lnL>
                    <a:lnB w="3175"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713212809"/>
                  </a:ext>
                </a:extLst>
              </a:tr>
              <a:tr h="46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Jacob </a:t>
                      </a:r>
                      <a:r>
                        <a:rPr lang="en-US" sz="700" b="0" kern="1200" dirty="0" err="1">
                          <a:solidFill>
                            <a:schemeClr val="tx1">
                              <a:lumMod val="65000"/>
                              <a:lumOff val="35000"/>
                            </a:schemeClr>
                          </a:solidFill>
                          <a:effectLst/>
                          <a:latin typeface="+mn-lt"/>
                          <a:ea typeface="+mn-ea"/>
                          <a:cs typeface="+mn-cs"/>
                        </a:rPr>
                        <a:t>Paskes</a:t>
                      </a:r>
                      <a:r>
                        <a:rPr lang="en-US" sz="700" b="0" kern="1200" dirty="0">
                          <a:solidFill>
                            <a:schemeClr val="tx1">
                              <a:lumMod val="65000"/>
                              <a:lumOff val="35000"/>
                            </a:schemeClr>
                          </a:solidFill>
                          <a:effectLst/>
                          <a:latin typeface="+mn-lt"/>
                          <a:ea typeface="+mn-ea"/>
                          <a:cs typeface="+mn-cs"/>
                        </a:rPr>
                        <a:t>, </a:t>
                      </a:r>
                      <a:r>
                        <a:rPr lang="en-US" sz="700" b="0" kern="1200" dirty="0" err="1">
                          <a:solidFill>
                            <a:schemeClr val="tx1">
                              <a:lumMod val="65000"/>
                              <a:lumOff val="35000"/>
                            </a:schemeClr>
                          </a:solidFill>
                          <a:effectLst/>
                          <a:latin typeface="+mn-lt"/>
                          <a:ea typeface="+mn-ea"/>
                          <a:cs typeface="+mn-cs"/>
                        </a:rPr>
                        <a:t>BluPax</a:t>
                      </a:r>
                      <a:endParaRPr lang="en-US" sz="700" b="0" kern="1200" dirty="0">
                        <a:solidFill>
                          <a:schemeClr val="tx1">
                            <a:lumMod val="65000"/>
                            <a:lumOff val="35000"/>
                          </a:schemeClr>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Pharmaceuticals, LLC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G.K. Richards, Capital Wholesale Drug Co.</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Nick Smock, PBA Health</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
                          <a:srgbClr val="067DB3"/>
                        </a:buClr>
                        <a:buSzTx/>
                        <a:buFont typeface="Arial" panose="020B0604020202020204" pitchFamily="34" charset="0"/>
                        <a:buNone/>
                        <a:tabLst/>
                        <a:defRPr/>
                      </a:pPr>
                      <a:r>
                        <a:rPr lang="en-US" sz="700" b="0" kern="1200" dirty="0">
                          <a:solidFill>
                            <a:schemeClr val="tx1">
                              <a:lumMod val="65000"/>
                              <a:lumOff val="35000"/>
                            </a:schemeClr>
                          </a:solidFill>
                          <a:effectLst/>
                          <a:latin typeface="+mn-lt"/>
                          <a:ea typeface="+mn-ea"/>
                          <a:cs typeface="+mn-cs"/>
                        </a:rPr>
                        <a:t>Debbie Weitzman, Cardinal Health, Inc.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Steve Wilhelm, R&amp;S Northeast LLC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a-DK" sz="700" b="0" kern="1200" dirty="0">
                          <a:solidFill>
                            <a:schemeClr val="tx1">
                              <a:lumMod val="65000"/>
                              <a:lumOff val="35000"/>
                            </a:schemeClr>
                          </a:solidFill>
                          <a:effectLst/>
                          <a:latin typeface="+mn-lt"/>
                          <a:ea typeface="+mn-ea"/>
                          <a:cs typeface="+mn-cs"/>
                        </a:rPr>
                        <a:t>Kyle Parker, PRx Wholesale, LLC</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R w="3175" cap="flat" cmpd="sng" algn="ctr">
                      <a:solidFill>
                        <a:schemeClr val="bg2">
                          <a:lumMod val="90000"/>
                        </a:schemeClr>
                      </a:solidFill>
                      <a:prstDash val="solid"/>
                      <a:round/>
                      <a:headEnd type="none" w="med" len="med"/>
                      <a:tailEnd type="none" w="med" len="med"/>
                    </a:lnR>
                    <a:lnT w="3175" cap="flat" cmpd="sng" algn="ctr">
                      <a:solidFill>
                        <a:schemeClr val="bg2">
                          <a:lumMod val="90000"/>
                        </a:schemeClr>
                      </a:solidFill>
                      <a:prstDash val="solid"/>
                      <a:round/>
                      <a:headEnd type="none" w="med" len="med"/>
                      <a:tailEnd type="none" w="med" len="med"/>
                    </a:lnT>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700" b="0" kern="1200" dirty="0">
                          <a:solidFill>
                            <a:schemeClr val="tx1">
                              <a:lumMod val="65000"/>
                              <a:lumOff val="35000"/>
                            </a:schemeClr>
                          </a:solidFill>
                          <a:effectLst/>
                          <a:latin typeface="+mn-lt"/>
                          <a:ea typeface="+mn-ea"/>
                          <a:cs typeface="+mn-cs"/>
                        </a:rPr>
                        <a:t>Keith Patek, Prodigy Health Supplier Corporation</a:t>
                      </a:r>
                      <a:endParaRPr lang="en-ID" sz="700" b="0" kern="1200" dirty="0">
                        <a:solidFill>
                          <a:schemeClr val="tx1">
                            <a:lumMod val="65000"/>
                            <a:lumOff val="35000"/>
                          </a:schemeClr>
                        </a:solidFill>
                        <a:effectLst/>
                        <a:latin typeface="+mn-lt"/>
                        <a:ea typeface="+mn-ea"/>
                        <a:cs typeface="+mn-cs"/>
                      </a:endParaRPr>
                    </a:p>
                  </a:txBody>
                  <a:tcPr marL="36000" marR="36000" marT="36000" marB="36000" anchor="ctr">
                    <a:lnL w="3175" cap="flat" cmpd="sng" algn="ctr">
                      <a:solidFill>
                        <a:schemeClr val="bg2">
                          <a:lumMod val="90000"/>
                        </a:schemeClr>
                      </a:solidFill>
                      <a:prstDash val="solid"/>
                      <a:round/>
                      <a:headEnd type="none" w="med" len="med"/>
                      <a:tailEnd type="none" w="med" len="med"/>
                    </a:lnL>
                    <a:lnT w="3175" cap="flat" cmpd="sng" algn="ctr">
                      <a:solidFill>
                        <a:schemeClr val="bg2">
                          <a:lumMod val="90000"/>
                        </a:schemeClr>
                      </a:solidFill>
                      <a:prstDash val="solid"/>
                      <a:round/>
                      <a:headEnd type="none" w="med" len="med"/>
                      <a:tailEnd type="none" w="med" len="med"/>
                    </a:lnT>
                    <a:noFill/>
                  </a:tcPr>
                </a:tc>
                <a:extLst>
                  <a:ext uri="{0D108BD9-81ED-4DB2-BD59-A6C34878D82A}">
                    <a16:rowId xmlns:a16="http://schemas.microsoft.com/office/drawing/2014/main" val="1293757128"/>
                  </a:ext>
                </a:extLst>
              </a:tr>
            </a:tbl>
          </a:graphicData>
        </a:graphic>
      </p:graphicFrame>
      <p:cxnSp>
        <p:nvCxnSpPr>
          <p:cNvPr id="76" name="Straight Connector 75">
            <a:extLst>
              <a:ext uri="{FF2B5EF4-FFF2-40B4-BE49-F238E27FC236}">
                <a16:creationId xmlns:a16="http://schemas.microsoft.com/office/drawing/2014/main" id="{0E09E4E3-D7B0-62CF-0E8D-7D3C5F859205}"/>
              </a:ext>
            </a:extLst>
          </p:cNvPr>
          <p:cNvCxnSpPr>
            <a:stCxn id="16" idx="3"/>
          </p:cNvCxnSpPr>
          <p:nvPr/>
        </p:nvCxnSpPr>
        <p:spPr>
          <a:xfrm flipH="1" flipV="1">
            <a:off x="4476750" y="5072063"/>
            <a:ext cx="2130425" cy="48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D5C741B0-9314-D11C-0615-A818A3C9A44F}"/>
              </a:ext>
            </a:extLst>
          </p:cNvPr>
          <p:cNvCxnSpPr>
            <a:cxnSpLocks/>
          </p:cNvCxnSpPr>
          <p:nvPr/>
        </p:nvCxnSpPr>
        <p:spPr>
          <a:xfrm flipH="1" flipV="1">
            <a:off x="250825" y="5072063"/>
            <a:ext cx="2130425" cy="488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1" name="Graphic 80">
            <a:extLst>
              <a:ext uri="{FF2B5EF4-FFF2-40B4-BE49-F238E27FC236}">
                <a16:creationId xmlns:a16="http://schemas.microsoft.com/office/drawing/2014/main" id="{E95BBCFB-9385-328D-E922-D8B868BCD5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8332" y="3681040"/>
            <a:ext cx="220868" cy="220868"/>
          </a:xfrm>
          <a:prstGeom prst="rect">
            <a:avLst/>
          </a:prstGeom>
        </p:spPr>
      </p:pic>
      <p:pic>
        <p:nvPicPr>
          <p:cNvPr id="83" name="Graphic 82">
            <a:extLst>
              <a:ext uri="{FF2B5EF4-FFF2-40B4-BE49-F238E27FC236}">
                <a16:creationId xmlns:a16="http://schemas.microsoft.com/office/drawing/2014/main" id="{F8D92E82-AFB9-485B-BEE8-B448F8560B1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51800" y="2415705"/>
            <a:ext cx="258592" cy="258592"/>
          </a:xfrm>
          <a:prstGeom prst="rect">
            <a:avLst/>
          </a:prstGeom>
        </p:spPr>
      </p:pic>
      <p:pic>
        <p:nvPicPr>
          <p:cNvPr id="85" name="Graphic 84">
            <a:extLst>
              <a:ext uri="{FF2B5EF4-FFF2-40B4-BE49-F238E27FC236}">
                <a16:creationId xmlns:a16="http://schemas.microsoft.com/office/drawing/2014/main" id="{7806B80F-AC1B-3F85-EA3D-8425D520295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15196" y="1189700"/>
            <a:ext cx="220869" cy="220869"/>
          </a:xfrm>
          <a:prstGeom prst="rect">
            <a:avLst/>
          </a:prstGeom>
        </p:spPr>
      </p:pic>
    </p:spTree>
    <p:extLst>
      <p:ext uri="{BB962C8B-B14F-4D97-AF65-F5344CB8AC3E}">
        <p14:creationId xmlns:p14="http://schemas.microsoft.com/office/powerpoint/2010/main" val="377102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6E484386-54DD-8774-7ED2-CD213AEB951D}"/>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D3FD5681-9B72-98AB-D2B3-C8E718241AF4}"/>
              </a:ext>
            </a:extLst>
          </p:cNvPr>
          <p:cNvSpPr txBox="1"/>
          <p:nvPr/>
        </p:nvSpPr>
        <p:spPr>
          <a:xfrm>
            <a:off x="250825" y="252160"/>
            <a:ext cx="6356349" cy="387222"/>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PAC Recipients</a:t>
            </a:r>
            <a:endParaRPr lang="en-ID" sz="2400" b="1" dirty="0">
              <a:solidFill>
                <a:schemeClr val="bg1"/>
              </a:solidFill>
              <a:latin typeface="Aleo" pitchFamily="2" charset="0"/>
            </a:endParaRPr>
          </a:p>
        </p:txBody>
      </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69A16EE4-BCD3-37BF-948F-84D01110EEEE}"/>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a:extLst>
              <a:ext uri="{FF2B5EF4-FFF2-40B4-BE49-F238E27FC236}">
                <a16:creationId xmlns:a16="http://schemas.microsoft.com/office/drawing/2014/main" id="{BE5FFBCB-4DF1-234C-E132-0EC380F77D5A}"/>
              </a:ext>
            </a:extLst>
          </p:cNvPr>
          <p:cNvGraphicFramePr>
            <a:graphicFrameLocks noGrp="1"/>
          </p:cNvGraphicFramePr>
          <p:nvPr>
            <p:extLst>
              <p:ext uri="{D42A27DB-BD31-4B8C-83A1-F6EECF244321}">
                <p14:modId xmlns:p14="http://schemas.microsoft.com/office/powerpoint/2010/main" val="3904036174"/>
              </p:ext>
            </p:extLst>
          </p:nvPr>
        </p:nvGraphicFramePr>
        <p:xfrm>
          <a:off x="250825" y="3022769"/>
          <a:ext cx="6356350" cy="5058000"/>
        </p:xfrm>
        <a:graphic>
          <a:graphicData uri="http://schemas.openxmlformats.org/drawingml/2006/table">
            <a:tbl>
              <a:tblPr bandRow="1">
                <a:tableStyleId>{5C22544A-7EE6-4342-B048-85BDC9FD1C3A}</a:tableStyleId>
              </a:tblPr>
              <a:tblGrid>
                <a:gridCol w="808322">
                  <a:extLst>
                    <a:ext uri="{9D8B030D-6E8A-4147-A177-3AD203B41FA5}">
                      <a16:colId xmlns:a16="http://schemas.microsoft.com/office/drawing/2014/main" val="3700394347"/>
                    </a:ext>
                  </a:extLst>
                </a:gridCol>
                <a:gridCol w="808322">
                  <a:extLst>
                    <a:ext uri="{9D8B030D-6E8A-4147-A177-3AD203B41FA5}">
                      <a16:colId xmlns:a16="http://schemas.microsoft.com/office/drawing/2014/main" val="3945290918"/>
                    </a:ext>
                  </a:extLst>
                </a:gridCol>
                <a:gridCol w="3380255">
                  <a:extLst>
                    <a:ext uri="{9D8B030D-6E8A-4147-A177-3AD203B41FA5}">
                      <a16:colId xmlns:a16="http://schemas.microsoft.com/office/drawing/2014/main" val="569918396"/>
                    </a:ext>
                  </a:extLst>
                </a:gridCol>
                <a:gridCol w="1359451">
                  <a:extLst>
                    <a:ext uri="{9D8B030D-6E8A-4147-A177-3AD203B41FA5}">
                      <a16:colId xmlns:a16="http://schemas.microsoft.com/office/drawing/2014/main" val="875266534"/>
                    </a:ext>
                  </a:extLst>
                </a:gridCol>
              </a:tblGrid>
              <a:tr h="457200">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D2160"/>
                    </a:solidFill>
                  </a:tcPr>
                </a:tc>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D2160"/>
                    </a:solidFill>
                  </a:tcPr>
                </a:tc>
                <a:tc>
                  <a:txBody>
                    <a:bodyPr/>
                    <a:lstStyle/>
                    <a:p>
                      <a:pPr marL="0" marR="0" lvl="0" indent="0" algn="ctr" defTabSz="685800" rtl="0" eaLnBrk="1" fontAlgn="auto" latinLnBrk="0" hangingPunct="1">
                        <a:lnSpc>
                          <a:spcPct val="107000"/>
                        </a:lnSpc>
                        <a:spcBef>
                          <a:spcPts val="0"/>
                        </a:spcBef>
                        <a:spcAft>
                          <a:spcPts val="800"/>
                        </a:spcAft>
                        <a:buClrTx/>
                        <a:buSzTx/>
                        <a:buFont typeface="+mj-lt"/>
                        <a:buNone/>
                        <a:tabLst/>
                        <a:defRPr/>
                      </a:pPr>
                      <a:r>
                        <a:rPr lang="en-US" sz="1200" b="0" kern="1200" dirty="0">
                          <a:ln>
                            <a:solidFill>
                              <a:schemeClr val="bg1"/>
                            </a:solidFill>
                          </a:ln>
                          <a:solidFill>
                            <a:schemeClr val="bg1"/>
                          </a:solidFill>
                          <a:effectLst/>
                          <a:latin typeface="+mn-lt"/>
                          <a:ea typeface="+mn-ea"/>
                          <a:cs typeface="+mn-cs"/>
                        </a:rPr>
                        <a:t>Members of Congress</a:t>
                      </a:r>
                    </a:p>
                  </a:txBody>
                  <a:tcPr marL="73025" marR="7302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D2160"/>
                    </a:solidFill>
                  </a:tcPr>
                </a:tc>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D2160"/>
                    </a:solidFill>
                  </a:tcPr>
                </a:tc>
                <a:extLst>
                  <a:ext uri="{0D108BD9-81ED-4DB2-BD59-A6C34878D82A}">
                    <a16:rowId xmlns:a16="http://schemas.microsoft.com/office/drawing/2014/main" val="1784463965"/>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Pete</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Aguilar</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12700" cmpd="sng">
                      <a:noFill/>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(D-Calif.)</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12700" cmpd="sng">
                      <a:noFill/>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978511815"/>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Troy</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err="1">
                          <a:solidFill>
                            <a:schemeClr val="tx1">
                              <a:lumMod val="65000"/>
                              <a:lumOff val="35000"/>
                            </a:schemeClr>
                          </a:solidFill>
                          <a:effectLst/>
                        </a:rPr>
                        <a:t>Balderson</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(R-Ohio)</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503533532"/>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Sen.</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John</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err="1">
                          <a:solidFill>
                            <a:schemeClr val="tx1">
                              <a:lumMod val="65000"/>
                              <a:lumOff val="35000"/>
                            </a:schemeClr>
                          </a:solidFill>
                          <a:effectLst/>
                        </a:rPr>
                        <a:t>Barrasso</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(R-Wy.)</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577781770"/>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Joyce</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Beatty</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(D-Ohio)</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9525659"/>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Gus </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Bilirakis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(R-Fla.)</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684899148"/>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Lisa</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Blunt Rochester</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(D-Del.)</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957649591"/>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Brendan</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Boyle</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(D-Pa.)</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673168107"/>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Michael</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Burgess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(R-Fla.)</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030650709"/>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Mike</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Carey</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(R-Ohio)</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13732331"/>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 </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Buddy</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Carter </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(R-Ga.)</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86101434"/>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Sen.</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Chris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Coons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(D-Del.)</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582753867"/>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Sen.</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John</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Cornyn</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(R-N.C.)</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65446320"/>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Luis</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Correa </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(D-Calif.)</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404331203"/>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Dan </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Crenshaw</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(R-Texas)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380223532"/>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Jasmine</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Crockett</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(D-Texas)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016856023"/>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John</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Curtis</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(R-Utah)</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885549585"/>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a:solidFill>
                            <a:schemeClr val="tx1">
                              <a:lumMod val="65000"/>
                              <a:lumOff val="35000"/>
                            </a:schemeClr>
                          </a:solidFill>
                          <a:effectLst/>
                        </a:rPr>
                        <a:t>Mario</a:t>
                      </a:r>
                      <a:endParaRPr lang="en-ID" sz="100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Diaz-Balart</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(R-Fla.)</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840738730"/>
                  </a:ext>
                </a:extLst>
              </a:tr>
              <a:tr h="255600">
                <a:tc>
                  <a:txBody>
                    <a:bodyPr/>
                    <a:lstStyle/>
                    <a:p>
                      <a:pPr marL="0" indent="0">
                        <a:lnSpc>
                          <a:spcPct val="107000"/>
                        </a:lnSpc>
                        <a:spcAft>
                          <a:spcPts val="800"/>
                        </a:spcAft>
                        <a:buFont typeface="+mj-lt"/>
                        <a:buNone/>
                      </a:pPr>
                      <a:r>
                        <a:rPr lang="en-US" sz="1000" b="1" dirty="0">
                          <a:solidFill>
                            <a:schemeClr val="tx1">
                              <a:lumMod val="65000"/>
                              <a:lumOff val="35000"/>
                            </a:schemeClr>
                          </a:solidFill>
                          <a:effectLst/>
                        </a:rPr>
                        <a:t>Rep.</a:t>
                      </a:r>
                      <a:endParaRPr lang="en-ID" sz="1000" b="1"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nSpc>
                          <a:spcPct val="107000"/>
                        </a:lnSpc>
                        <a:spcAft>
                          <a:spcPts val="800"/>
                        </a:spcAft>
                        <a:buFont typeface="+mj-lt"/>
                        <a:buNone/>
                      </a:pPr>
                      <a:r>
                        <a:rPr lang="en-US" sz="1000" dirty="0">
                          <a:solidFill>
                            <a:schemeClr val="tx1">
                              <a:lumMod val="65000"/>
                              <a:lumOff val="35000"/>
                            </a:schemeClr>
                          </a:solidFill>
                          <a:effectLst/>
                        </a:rPr>
                        <a:t>Debbie</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nSpc>
                          <a:spcPct val="107000"/>
                        </a:lnSpc>
                        <a:spcAft>
                          <a:spcPts val="800"/>
                        </a:spcAft>
                        <a:buFont typeface="+mj-lt"/>
                        <a:buNone/>
                      </a:pPr>
                      <a:r>
                        <a:rPr lang="en-US" sz="1000" dirty="0">
                          <a:solidFill>
                            <a:schemeClr val="tx1">
                              <a:lumMod val="65000"/>
                              <a:lumOff val="35000"/>
                            </a:schemeClr>
                          </a:solidFill>
                          <a:effectLst/>
                        </a:rPr>
                        <a:t>Dingell</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noFill/>
                  </a:tcPr>
                </a:tc>
                <a:tc>
                  <a:txBody>
                    <a:bodyPr/>
                    <a:lstStyle/>
                    <a:p>
                      <a:pPr marL="0" indent="0" algn="ctr">
                        <a:lnSpc>
                          <a:spcPct val="107000"/>
                        </a:lnSpc>
                        <a:spcAft>
                          <a:spcPts val="800"/>
                        </a:spcAft>
                        <a:buFont typeface="+mj-lt"/>
                        <a:buNone/>
                      </a:pPr>
                      <a:r>
                        <a:rPr lang="en-US" sz="1000" dirty="0">
                          <a:solidFill>
                            <a:schemeClr val="tx1">
                              <a:lumMod val="65000"/>
                              <a:lumOff val="35000"/>
                            </a:schemeClr>
                          </a:solidFill>
                          <a:effectLst/>
                        </a:rPr>
                        <a:t>(D-Mich.)</a:t>
                      </a:r>
                      <a:endParaRPr lang="en-ID" sz="1000" dirty="0">
                        <a:solidFill>
                          <a:schemeClr val="tx1">
                            <a:lumMod val="65000"/>
                            <a:lumOff val="35000"/>
                          </a:schemeClr>
                        </a:solidFill>
                        <a:effectLst/>
                        <a:latin typeface="Calibri" panose="020F0502020204030204" pitchFamily="34" charset="0"/>
                        <a:ea typeface="Calibri" panose="020F0502020204030204" pitchFamily="34" charset="0"/>
                      </a:endParaRPr>
                    </a:p>
                  </a:txBody>
                  <a:tcPr marL="73025" marR="73025" marT="0" marB="0" anchor="ct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478847492"/>
                  </a:ext>
                </a:extLst>
              </a:tr>
            </a:tbl>
          </a:graphicData>
        </a:graphic>
      </p:graphicFrame>
      <p:pic>
        <p:nvPicPr>
          <p:cNvPr id="4" name="Graphic 3">
            <a:extLst>
              <a:ext uri="{FF2B5EF4-FFF2-40B4-BE49-F238E27FC236}">
                <a16:creationId xmlns:a16="http://schemas.microsoft.com/office/drawing/2014/main" id="{1D5854BC-51BD-5E93-FA02-FED0E2E9BA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12077" y="3107543"/>
            <a:ext cx="301752" cy="301752"/>
          </a:xfrm>
          <a:prstGeom prst="rect">
            <a:avLst/>
          </a:prstGeom>
        </p:spPr>
      </p:pic>
      <p:graphicFrame>
        <p:nvGraphicFramePr>
          <p:cNvPr id="2" name="Table 1">
            <a:extLst>
              <a:ext uri="{FF2B5EF4-FFF2-40B4-BE49-F238E27FC236}">
                <a16:creationId xmlns:a16="http://schemas.microsoft.com/office/drawing/2014/main" id="{E34197EA-865B-FD38-BD92-F71917FF68CE}"/>
              </a:ext>
            </a:extLst>
          </p:cNvPr>
          <p:cNvGraphicFramePr>
            <a:graphicFrameLocks noGrp="1"/>
          </p:cNvGraphicFramePr>
          <p:nvPr>
            <p:extLst>
              <p:ext uri="{D42A27DB-BD31-4B8C-83A1-F6EECF244321}">
                <p14:modId xmlns:p14="http://schemas.microsoft.com/office/powerpoint/2010/main" val="4243905678"/>
              </p:ext>
            </p:extLst>
          </p:nvPr>
        </p:nvGraphicFramePr>
        <p:xfrm>
          <a:off x="250822" y="1261847"/>
          <a:ext cx="6356352" cy="1257540"/>
        </p:xfrm>
        <a:graphic>
          <a:graphicData uri="http://schemas.openxmlformats.org/drawingml/2006/table">
            <a:tbl>
              <a:tblPr bandRow="1">
                <a:tableStyleId>{5C22544A-7EE6-4342-B048-85BDC9FD1C3A}</a:tableStyleId>
              </a:tblPr>
              <a:tblGrid>
                <a:gridCol w="3178176">
                  <a:extLst>
                    <a:ext uri="{9D8B030D-6E8A-4147-A177-3AD203B41FA5}">
                      <a16:colId xmlns:a16="http://schemas.microsoft.com/office/drawing/2014/main" val="3487415985"/>
                    </a:ext>
                  </a:extLst>
                </a:gridCol>
                <a:gridCol w="3178176">
                  <a:extLst>
                    <a:ext uri="{9D8B030D-6E8A-4147-A177-3AD203B41FA5}">
                      <a16:colId xmlns:a16="http://schemas.microsoft.com/office/drawing/2014/main" val="2003638624"/>
                    </a:ext>
                  </a:extLst>
                </a:gridCol>
              </a:tblGrid>
              <a:tr h="419180">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Across the Aisle PAC</a:t>
                      </a:r>
                    </a:p>
                  </a:txBody>
                  <a:tcPr marL="68580" marR="68580" marT="0" marB="0" anchor="ctr">
                    <a:lnL w="12700" cmpd="sng">
                      <a:noFill/>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Congressional Black Caucus PAC</a:t>
                      </a:r>
                      <a:endParaRPr lang="en-ID" sz="1000" b="1"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0502552"/>
                  </a:ext>
                </a:extLst>
              </a:tr>
              <a:tr h="419180">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ASPIRE PAC</a:t>
                      </a:r>
                      <a:endParaRPr lang="en-ID" sz="1000" b="1"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Congressional Hispanic Caucus – BOLD PAC</a:t>
                      </a:r>
                      <a:endParaRPr lang="en-ID" sz="1000" b="1"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8390775"/>
                  </a:ext>
                </a:extLst>
              </a:tr>
              <a:tr h="419180">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Building Bridges PAC</a:t>
                      </a:r>
                      <a:endParaRPr lang="en-ID" sz="1000" b="1" kern="1200" dirty="0">
                        <a:solidFill>
                          <a:schemeClr val="tx1">
                            <a:lumMod val="65000"/>
                            <a:lumOff val="35000"/>
                          </a:schemeClr>
                        </a:solidFill>
                        <a:effectLst/>
                        <a:latin typeface="+mn-lt"/>
                        <a:ea typeface="+mn-ea"/>
                        <a:cs typeface="+mn-cs"/>
                      </a:endParaRPr>
                    </a:p>
                  </a:txBody>
                  <a:tcPr marL="68580" marR="68580" marT="0" marB="0" anchor="ctr">
                    <a:lnL w="12700" cmpd="sng">
                      <a:noFill/>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0000"/>
                        </a:lnSpc>
                        <a:spcAft>
                          <a:spcPts val="0"/>
                        </a:spcAft>
                        <a:buClr>
                          <a:srgbClr val="067DB3"/>
                        </a:buClr>
                        <a:buFont typeface="Arial" panose="020B0604020202020204" pitchFamily="34" charset="0"/>
                        <a:buNone/>
                      </a:pPr>
                      <a:r>
                        <a:rPr lang="en-US" sz="1000" b="1" kern="1200" dirty="0">
                          <a:solidFill>
                            <a:schemeClr val="tx1">
                              <a:lumMod val="65000"/>
                              <a:lumOff val="35000"/>
                            </a:schemeClr>
                          </a:solidFill>
                          <a:effectLst/>
                          <a:latin typeface="+mn-lt"/>
                          <a:ea typeface="+mn-ea"/>
                          <a:cs typeface="+mn-cs"/>
                        </a:rPr>
                        <a:t>Elect Democratic Women PAC</a:t>
                      </a:r>
                      <a:endParaRPr lang="en-ID" sz="1000" b="1" kern="1200" dirty="0">
                        <a:solidFill>
                          <a:schemeClr val="tx1">
                            <a:lumMod val="65000"/>
                            <a:lumOff val="35000"/>
                          </a:schemeClr>
                        </a:solidFill>
                        <a:effectLst/>
                        <a:latin typeface="+mn-lt"/>
                        <a:ea typeface="+mn-ea"/>
                        <a:cs typeface="+mn-cs"/>
                      </a:endParaRPr>
                    </a:p>
                  </a:txBody>
                  <a:tcPr marL="68580" marR="68580" marT="0" marB="0" anchor="ctr">
                    <a:lnL w="9525" cap="flat" cmpd="sng" algn="ctr">
                      <a:noFill/>
                      <a:prstDash val="solid"/>
                      <a:round/>
                      <a:headEnd type="none" w="med" len="med"/>
                      <a:tailEnd type="none" w="med" len="med"/>
                    </a:lnL>
                    <a:lnR w="12700" cmpd="sng">
                      <a:noFill/>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12219664"/>
                  </a:ext>
                </a:extLst>
              </a:tr>
            </a:tbl>
          </a:graphicData>
        </a:graphic>
      </p:graphicFrame>
    </p:spTree>
    <p:extLst>
      <p:ext uri="{BB962C8B-B14F-4D97-AF65-F5344CB8AC3E}">
        <p14:creationId xmlns:p14="http://schemas.microsoft.com/office/powerpoint/2010/main" val="3277439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6E484386-54DD-8774-7ED2-CD213AEB951D}"/>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D3FD5681-9B72-98AB-D2B3-C8E718241AF4}"/>
              </a:ext>
            </a:extLst>
          </p:cNvPr>
          <p:cNvSpPr txBox="1"/>
          <p:nvPr/>
        </p:nvSpPr>
        <p:spPr>
          <a:xfrm>
            <a:off x="250825" y="252160"/>
            <a:ext cx="6356349" cy="387222"/>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PAC Recipients</a:t>
            </a:r>
            <a:endParaRPr lang="en-ID" sz="2400" b="1" dirty="0">
              <a:solidFill>
                <a:schemeClr val="bg1"/>
              </a:solidFill>
              <a:latin typeface="Aleo" pitchFamily="2" charset="0"/>
            </a:endParaRPr>
          </a:p>
        </p:txBody>
      </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69A16EE4-BCD3-37BF-948F-84D01110EEEE}"/>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Table 4">
            <a:extLst>
              <a:ext uri="{FF2B5EF4-FFF2-40B4-BE49-F238E27FC236}">
                <a16:creationId xmlns:a16="http://schemas.microsoft.com/office/drawing/2014/main" id="{BE5FFBCB-4DF1-234C-E132-0EC380F77D5A}"/>
              </a:ext>
            </a:extLst>
          </p:cNvPr>
          <p:cNvGraphicFramePr>
            <a:graphicFrameLocks noGrp="1"/>
          </p:cNvGraphicFramePr>
          <p:nvPr>
            <p:extLst>
              <p:ext uri="{D42A27DB-BD31-4B8C-83A1-F6EECF244321}">
                <p14:modId xmlns:p14="http://schemas.microsoft.com/office/powerpoint/2010/main" val="2553083623"/>
              </p:ext>
            </p:extLst>
          </p:nvPr>
        </p:nvGraphicFramePr>
        <p:xfrm>
          <a:off x="250825" y="1015554"/>
          <a:ext cx="6356350" cy="7102800"/>
        </p:xfrm>
        <a:graphic>
          <a:graphicData uri="http://schemas.openxmlformats.org/drawingml/2006/table">
            <a:tbl>
              <a:tblPr bandRow="1">
                <a:tableStyleId>{5C22544A-7EE6-4342-B048-85BDC9FD1C3A}</a:tableStyleId>
              </a:tblPr>
              <a:tblGrid>
                <a:gridCol w="808322">
                  <a:extLst>
                    <a:ext uri="{9D8B030D-6E8A-4147-A177-3AD203B41FA5}">
                      <a16:colId xmlns:a16="http://schemas.microsoft.com/office/drawing/2014/main" val="3700394347"/>
                    </a:ext>
                  </a:extLst>
                </a:gridCol>
                <a:gridCol w="808322">
                  <a:extLst>
                    <a:ext uri="{9D8B030D-6E8A-4147-A177-3AD203B41FA5}">
                      <a16:colId xmlns:a16="http://schemas.microsoft.com/office/drawing/2014/main" val="3945290918"/>
                    </a:ext>
                  </a:extLst>
                </a:gridCol>
                <a:gridCol w="3380255">
                  <a:extLst>
                    <a:ext uri="{9D8B030D-6E8A-4147-A177-3AD203B41FA5}">
                      <a16:colId xmlns:a16="http://schemas.microsoft.com/office/drawing/2014/main" val="569918396"/>
                    </a:ext>
                  </a:extLst>
                </a:gridCol>
                <a:gridCol w="1359451">
                  <a:extLst>
                    <a:ext uri="{9D8B030D-6E8A-4147-A177-3AD203B41FA5}">
                      <a16:colId xmlns:a16="http://schemas.microsoft.com/office/drawing/2014/main" val="875266534"/>
                    </a:ext>
                  </a:extLst>
                </a:gridCol>
              </a:tblGrid>
              <a:tr h="457200">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D2160"/>
                    </a:solidFill>
                  </a:tcPr>
                </a:tc>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rgbClr val="0D2160"/>
                    </a:solidFill>
                  </a:tcPr>
                </a:tc>
                <a:tc>
                  <a:txBody>
                    <a:bodyPr/>
                    <a:lstStyle/>
                    <a:p>
                      <a:pPr marL="0" marR="0" lvl="0" indent="0" algn="ctr" defTabSz="685800" rtl="0" eaLnBrk="1" fontAlgn="auto" latinLnBrk="0" hangingPunct="1">
                        <a:lnSpc>
                          <a:spcPct val="107000"/>
                        </a:lnSpc>
                        <a:spcBef>
                          <a:spcPts val="0"/>
                        </a:spcBef>
                        <a:spcAft>
                          <a:spcPts val="800"/>
                        </a:spcAft>
                        <a:buClrTx/>
                        <a:buSzTx/>
                        <a:buFont typeface="+mj-lt"/>
                        <a:buNone/>
                        <a:tabLst/>
                        <a:defRPr/>
                      </a:pPr>
                      <a:r>
                        <a:rPr lang="en-US" sz="1200" b="0" kern="1200" dirty="0">
                          <a:ln>
                            <a:solidFill>
                              <a:schemeClr val="bg1"/>
                            </a:solidFill>
                          </a:ln>
                          <a:solidFill>
                            <a:schemeClr val="bg1"/>
                          </a:solidFill>
                          <a:effectLst/>
                          <a:latin typeface="+mn-lt"/>
                          <a:ea typeface="+mn-ea"/>
                          <a:cs typeface="+mn-cs"/>
                        </a:rPr>
                        <a:t>Members of Congress</a:t>
                      </a:r>
                    </a:p>
                  </a:txBody>
                  <a:tcPr marL="73025" marR="7302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D2160"/>
                    </a:solidFill>
                  </a:tcPr>
                </a:tc>
                <a:tc>
                  <a:txBody>
                    <a:bodyPr/>
                    <a:lstStyle/>
                    <a:p>
                      <a:pPr marL="0" indent="0" algn="ctr">
                        <a:lnSpc>
                          <a:spcPct val="107000"/>
                        </a:lnSpc>
                        <a:spcAft>
                          <a:spcPts val="800"/>
                        </a:spcAft>
                        <a:buFont typeface="+mj-lt"/>
                        <a:buNone/>
                      </a:pPr>
                      <a:endParaRPr lang="en-ID" sz="900" dirty="0">
                        <a:solidFill>
                          <a:schemeClr val="bg1"/>
                        </a:solidFill>
                        <a:effectLst/>
                        <a:latin typeface="Calibri" panose="020F0502020204030204" pitchFamily="34" charset="0"/>
                        <a:ea typeface="Calibri" panose="020F0502020204030204" pitchFamily="34" charset="0"/>
                      </a:endParaRPr>
                    </a:p>
                  </a:txBody>
                  <a:tcPr marL="73025" marR="73025"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D2160"/>
                    </a:solidFill>
                  </a:tcPr>
                </a:tc>
                <a:extLst>
                  <a:ext uri="{0D108BD9-81ED-4DB2-BD59-A6C34878D82A}">
                    <a16:rowId xmlns:a16="http://schemas.microsoft.com/office/drawing/2014/main" val="1784463965"/>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12700" cmpd="sng">
                      <a:noFill/>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Anna</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12700" cmpd="sng">
                      <a:noFill/>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Eshoo</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12700" cmpd="sng">
                      <a:noFill/>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(D-Calif.)</a:t>
                      </a:r>
                      <a:endParaRPr lang="en-ID" sz="1000" kern="1200" dirty="0">
                        <a:solidFill>
                          <a:schemeClr val="tx1">
                            <a:lumMod val="65000"/>
                            <a:lumOff val="35000"/>
                          </a:schemeClr>
                        </a:solidFill>
                        <a:effectLst/>
                        <a:latin typeface="+mn-lt"/>
                        <a:ea typeface="+mn-ea"/>
                        <a:cs typeface="+mn-cs"/>
                      </a:endParaRPr>
                    </a:p>
                  </a:txBody>
                  <a:tcPr marL="73025" marR="73025" marT="0" marB="0" anchor="ctr">
                    <a:lnT w="12700" cmpd="sng">
                      <a:noFill/>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978511815"/>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Valerie</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Foushee</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(D-N.C.)</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032301261"/>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Mike</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Hern</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(R-Okla.)</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503533532"/>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Richard</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Hudson</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(R-N.C.)</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577781770"/>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Speaker</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Mike</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Johnson </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(R-La.)</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9525659"/>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John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Joyce </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(R-Pa.)</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684899148"/>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Sen.</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Tim</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Kaine</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(D-Va.)</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957649591"/>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Robin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Kelly</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(D-Ill.)</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673168107"/>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Greg</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Landsman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(D-Ohio)</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81784039"/>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Bob</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err="1">
                          <a:solidFill>
                            <a:schemeClr val="tx1">
                              <a:lumMod val="65000"/>
                              <a:lumOff val="35000"/>
                            </a:schemeClr>
                          </a:solidFill>
                          <a:effectLst/>
                          <a:latin typeface="+mn-lt"/>
                          <a:ea typeface="+mn-ea"/>
                          <a:cs typeface="+mn-cs"/>
                        </a:rPr>
                        <a:t>Latta</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(R-Ohio)</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030650709"/>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Laurel</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Lee</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(R-Fla.)</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13732331"/>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Sen.</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Ben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Lujan</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(D-N.M.)</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886101434"/>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 </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Doris</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Matsui</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(D-Calif.)</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582753867"/>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Kevin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McCarthy</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(R-Calif.)</a:t>
                      </a:r>
                      <a:endParaRPr lang="en-ID" sz="1000" kern="120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65446320"/>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Cathy</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McMorris Rodgers</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(R-Wash.)</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404331203"/>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Sen.</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Markwayne</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Mullin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(R-Okla.)</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380223532"/>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Rep.</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Frank</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Pallone</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(D-N.J.)</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016856023"/>
                  </a:ext>
                </a:extLst>
              </a:tr>
              <a:tr h="255600">
                <a:tc>
                  <a:txBody>
                    <a:bodyPr/>
                    <a:lstStyle/>
                    <a:p>
                      <a:pPr marL="0" indent="0" algn="l" defTabSz="685800" rtl="0" eaLnBrk="1" latinLnBrk="0" hangingPunct="1">
                        <a:lnSpc>
                          <a:spcPct val="107000"/>
                        </a:lnSpc>
                        <a:spcAft>
                          <a:spcPts val="800"/>
                        </a:spcAft>
                        <a:buFont typeface="+mj-lt"/>
                        <a:buNone/>
                      </a:pPr>
                      <a:r>
                        <a:rPr lang="en-US" sz="1000" b="1" kern="1200">
                          <a:solidFill>
                            <a:schemeClr val="tx1">
                              <a:lumMod val="65000"/>
                              <a:lumOff val="35000"/>
                            </a:schemeClr>
                          </a:solidFill>
                          <a:effectLst/>
                          <a:latin typeface="+mn-lt"/>
                          <a:ea typeface="+mn-ea"/>
                          <a:cs typeface="+mn-cs"/>
                        </a:rPr>
                        <a:t>Sen.</a:t>
                      </a:r>
                      <a:endParaRPr lang="en-ID" sz="1000" b="1"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Gary</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Peters</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(D-Mich.)</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885549585"/>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Sen.</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Mitt</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Romney</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(R-Utah)</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840738730"/>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Kim</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Schrier</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(D-Wash.)</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478847492"/>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Terri </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Sewell </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(D-Ala.)</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651319183"/>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 </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Jason</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Smith</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(R-Mo.)</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3087577774"/>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Sen.</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Thom</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Tillis</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(R-N.C.)</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78650710"/>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Elizabeth</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Van Duyne</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(R-Texas)</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2768363575"/>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Sen. </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Mark</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a:solidFill>
                            <a:schemeClr val="tx1">
                              <a:lumMod val="65000"/>
                              <a:lumOff val="35000"/>
                            </a:schemeClr>
                          </a:solidFill>
                          <a:effectLst/>
                          <a:latin typeface="+mn-lt"/>
                          <a:ea typeface="+mn-ea"/>
                          <a:cs typeface="+mn-cs"/>
                        </a:rPr>
                        <a:t>Warner</a:t>
                      </a:r>
                      <a:endParaRPr lang="en-ID" sz="1000" kern="120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(D-Va.)</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1444475415"/>
                  </a:ext>
                </a:extLst>
              </a:tr>
              <a:tr h="255600">
                <a:tc>
                  <a:txBody>
                    <a:bodyPr/>
                    <a:lstStyle/>
                    <a:p>
                      <a:pPr marL="0" indent="0" algn="l" defTabSz="685800" rtl="0" eaLnBrk="1" latinLnBrk="0" hangingPunct="1">
                        <a:lnSpc>
                          <a:spcPct val="107000"/>
                        </a:lnSpc>
                        <a:spcAft>
                          <a:spcPts val="800"/>
                        </a:spcAft>
                        <a:buFont typeface="+mj-lt"/>
                        <a:buNone/>
                      </a:pPr>
                      <a:r>
                        <a:rPr lang="en-US" sz="1000" b="1" kern="1200" dirty="0">
                          <a:solidFill>
                            <a:schemeClr val="tx1">
                              <a:lumMod val="65000"/>
                              <a:lumOff val="35000"/>
                            </a:schemeClr>
                          </a:solidFill>
                          <a:effectLst/>
                          <a:latin typeface="+mn-lt"/>
                          <a:ea typeface="+mn-ea"/>
                          <a:cs typeface="+mn-cs"/>
                        </a:rPr>
                        <a:t>Rep.</a:t>
                      </a:r>
                      <a:endParaRPr lang="en-ID" sz="1000" b="1"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Brad</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R w="12700" cmpd="sng">
                      <a:noFill/>
                    </a:ln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l"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Wenstrup</a:t>
                      </a:r>
                      <a:endParaRPr lang="en-ID" sz="1000" kern="1200" dirty="0">
                        <a:solidFill>
                          <a:schemeClr val="tx1">
                            <a:lumMod val="65000"/>
                            <a:lumOff val="35000"/>
                          </a:schemeClr>
                        </a:solidFill>
                        <a:effectLst/>
                        <a:latin typeface="+mn-lt"/>
                        <a:ea typeface="+mn-ea"/>
                        <a:cs typeface="+mn-cs"/>
                      </a:endParaRPr>
                    </a:p>
                  </a:txBody>
                  <a:tcPr marL="73025" marR="73025" marT="0" marB="0" anchor="ctr">
                    <a:lnL w="12700" cmpd="sng">
                      <a:noFill/>
                    </a:lnL>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noFill/>
                  </a:tcPr>
                </a:tc>
                <a:tc>
                  <a:txBody>
                    <a:bodyPr/>
                    <a:lstStyle/>
                    <a:p>
                      <a:pPr marL="0" indent="0" algn="ctr" defTabSz="685800" rtl="0" eaLnBrk="1" latinLnBrk="0" hangingPunct="1">
                        <a:lnSpc>
                          <a:spcPct val="107000"/>
                        </a:lnSpc>
                        <a:spcAft>
                          <a:spcPts val="800"/>
                        </a:spcAft>
                        <a:buFont typeface="+mj-lt"/>
                        <a:buNone/>
                      </a:pPr>
                      <a:r>
                        <a:rPr lang="en-US" sz="1000" kern="1200" dirty="0">
                          <a:solidFill>
                            <a:schemeClr val="tx1">
                              <a:lumMod val="65000"/>
                              <a:lumOff val="35000"/>
                            </a:schemeClr>
                          </a:solidFill>
                          <a:effectLst/>
                          <a:latin typeface="+mn-lt"/>
                          <a:ea typeface="+mn-ea"/>
                          <a:cs typeface="+mn-cs"/>
                        </a:rPr>
                        <a:t>(R-Ohio)</a:t>
                      </a:r>
                      <a:endParaRPr lang="en-ID" sz="1000" kern="1200" dirty="0">
                        <a:solidFill>
                          <a:schemeClr val="tx1">
                            <a:lumMod val="65000"/>
                            <a:lumOff val="35000"/>
                          </a:schemeClr>
                        </a:solidFill>
                        <a:effectLst/>
                        <a:latin typeface="+mn-lt"/>
                        <a:ea typeface="+mn-ea"/>
                        <a:cs typeface="+mn-cs"/>
                      </a:endParaRPr>
                    </a:p>
                  </a:txBody>
                  <a:tcPr marL="73025" marR="73025" marT="0" marB="0" anchor="ctr">
                    <a:lnT w="9525" cap="flat" cmpd="sng" algn="ctr">
                      <a:solidFill>
                        <a:schemeClr val="bg1">
                          <a:lumMod val="85000"/>
                        </a:schemeClr>
                      </a:solidFill>
                      <a:prstDash val="solid"/>
                      <a:round/>
                      <a:headEnd type="none" w="med" len="med"/>
                      <a:tailEnd type="none" w="med" len="med"/>
                    </a:lnT>
                    <a:lnB w="12700" cap="flat" cmpd="sng" algn="ctr">
                      <a:solidFill>
                        <a:srgbClr val="767171"/>
                      </a:solidFill>
                      <a:prstDash val="solid"/>
                      <a:round/>
                      <a:headEnd type="none" w="med" len="med"/>
                      <a:tailEnd type="none" w="med" len="med"/>
                    </a:lnB>
                    <a:solidFill>
                      <a:srgbClr val="067DB3">
                        <a:alpha val="10000"/>
                      </a:srgbClr>
                    </a:solidFill>
                  </a:tcPr>
                </a:tc>
                <a:extLst>
                  <a:ext uri="{0D108BD9-81ED-4DB2-BD59-A6C34878D82A}">
                    <a16:rowId xmlns:a16="http://schemas.microsoft.com/office/drawing/2014/main" val="4033527044"/>
                  </a:ext>
                </a:extLst>
              </a:tr>
            </a:tbl>
          </a:graphicData>
        </a:graphic>
      </p:graphicFrame>
      <p:pic>
        <p:nvPicPr>
          <p:cNvPr id="4" name="Graphic 3">
            <a:extLst>
              <a:ext uri="{FF2B5EF4-FFF2-40B4-BE49-F238E27FC236}">
                <a16:creationId xmlns:a16="http://schemas.microsoft.com/office/drawing/2014/main" id="{1D5854BC-51BD-5E93-FA02-FED0E2E9BA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12077" y="1100328"/>
            <a:ext cx="301752" cy="301752"/>
          </a:xfrm>
          <a:prstGeom prst="rect">
            <a:avLst/>
          </a:prstGeom>
        </p:spPr>
      </p:pic>
    </p:spTree>
    <p:extLst>
      <p:ext uri="{BB962C8B-B14F-4D97-AF65-F5344CB8AC3E}">
        <p14:creationId xmlns:p14="http://schemas.microsoft.com/office/powerpoint/2010/main" val="3788403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7805CD-C371-F17F-FD74-5F354BE11E18}"/>
              </a:ext>
            </a:extLst>
          </p:cNvPr>
          <p:cNvSpPr/>
          <p:nvPr/>
        </p:nvSpPr>
        <p:spPr>
          <a:xfrm>
            <a:off x="250824" y="7741819"/>
            <a:ext cx="6356350" cy="520258"/>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1" name="Rectangle 50">
            <a:extLst>
              <a:ext uri="{FF2B5EF4-FFF2-40B4-BE49-F238E27FC236}">
                <a16:creationId xmlns:a16="http://schemas.microsoft.com/office/drawing/2014/main" id="{6E484386-54DD-8774-7ED2-CD213AEB951D}"/>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3" name="TextBox 62">
            <a:extLst>
              <a:ext uri="{FF2B5EF4-FFF2-40B4-BE49-F238E27FC236}">
                <a16:creationId xmlns:a16="http://schemas.microsoft.com/office/drawing/2014/main" id="{D3FD5681-9B72-98AB-D2B3-C8E718241AF4}"/>
              </a:ext>
            </a:extLst>
          </p:cNvPr>
          <p:cNvSpPr txBox="1"/>
          <p:nvPr/>
        </p:nvSpPr>
        <p:spPr>
          <a:xfrm>
            <a:off x="250825" y="252160"/>
            <a:ext cx="6356349" cy="387222"/>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Federal Advocacy Summary</a:t>
            </a:r>
            <a:endParaRPr lang="en-ID" sz="2400" b="1" dirty="0">
              <a:solidFill>
                <a:schemeClr val="bg1"/>
              </a:solidFill>
              <a:latin typeface="Aleo" pitchFamily="2" charset="0"/>
            </a:endParaRPr>
          </a:p>
        </p:txBody>
      </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70" name="Straight Connector 69">
            <a:extLst>
              <a:ext uri="{FF2B5EF4-FFF2-40B4-BE49-F238E27FC236}">
                <a16:creationId xmlns:a16="http://schemas.microsoft.com/office/drawing/2014/main" id="{69A16EE4-BCD3-37BF-948F-84D01110EEEE}"/>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EB61EFD-AAC6-599F-30C3-FB9D1FDB2DE8}"/>
              </a:ext>
            </a:extLst>
          </p:cNvPr>
          <p:cNvSpPr txBox="1"/>
          <p:nvPr/>
        </p:nvSpPr>
        <p:spPr>
          <a:xfrm>
            <a:off x="250825" y="2009313"/>
            <a:ext cx="6356349" cy="1107996"/>
          </a:xfrm>
          <a:prstGeom prst="rect">
            <a:avLst/>
          </a:prstGeom>
          <a:noFill/>
        </p:spPr>
        <p:txBody>
          <a:bodyPr wrap="square" lIns="0" tIns="0" rIns="0" bIns="0" rtlCol="0">
            <a:spAutoFit/>
          </a:bodyPr>
          <a:lstStyle/>
          <a:p>
            <a:r>
              <a:rPr lang="en-US" b="1" dirty="0">
                <a:solidFill>
                  <a:srgbClr val="0D2160"/>
                </a:solidFill>
                <a:latin typeface="Segoe UI" panose="020B0502040204020203" pitchFamily="34" charset="0"/>
                <a:cs typeface="Segoe UI" panose="020B0502040204020203" pitchFamily="34" charset="0"/>
              </a:rPr>
              <a:t>Congressional and federal activity in 2023 on HDA priority issues was at an all-time high. The HDA federal affairs team diligently worked on numerous HDA priorities throughout the year and had multiple successes. </a:t>
            </a:r>
          </a:p>
        </p:txBody>
      </p:sp>
      <p:sp>
        <p:nvSpPr>
          <p:cNvPr id="6" name="TextBox 5">
            <a:extLst>
              <a:ext uri="{FF2B5EF4-FFF2-40B4-BE49-F238E27FC236}">
                <a16:creationId xmlns:a16="http://schemas.microsoft.com/office/drawing/2014/main" id="{C1C1C940-3D43-7E46-0AE1-C9DD374642B2}"/>
              </a:ext>
            </a:extLst>
          </p:cNvPr>
          <p:cNvSpPr txBox="1"/>
          <p:nvPr/>
        </p:nvSpPr>
        <p:spPr>
          <a:xfrm>
            <a:off x="250825" y="3275885"/>
            <a:ext cx="6356349" cy="492443"/>
          </a:xfrm>
          <a:prstGeom prst="rect">
            <a:avLst/>
          </a:prstGeom>
          <a:noFill/>
        </p:spPr>
        <p:txBody>
          <a:bodyPr wrap="square" lIns="0" tIns="0" rIns="0" bIns="0" rtlCol="0">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sz="1600" dirty="0"/>
              <a:t>Below are a few of the accomplishments that HDA achieved on behalf of our members.</a:t>
            </a:r>
          </a:p>
        </p:txBody>
      </p:sp>
      <p:sp>
        <p:nvSpPr>
          <p:cNvPr id="7" name="Oval 6">
            <a:extLst>
              <a:ext uri="{FF2B5EF4-FFF2-40B4-BE49-F238E27FC236}">
                <a16:creationId xmlns:a16="http://schemas.microsoft.com/office/drawing/2014/main" id="{1DA77DD7-1727-D98C-0999-893A4D010628}"/>
              </a:ext>
            </a:extLst>
          </p:cNvPr>
          <p:cNvSpPr/>
          <p:nvPr/>
        </p:nvSpPr>
        <p:spPr>
          <a:xfrm>
            <a:off x="264613" y="1053167"/>
            <a:ext cx="797570" cy="797570"/>
          </a:xfrm>
          <a:prstGeom prst="ellipse">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9E5B0F4-ADB1-3FD8-D78F-85D438976D5D}"/>
              </a:ext>
            </a:extLst>
          </p:cNvPr>
          <p:cNvCxnSpPr>
            <a:cxnSpLocks/>
          </p:cNvCxnSpPr>
          <p:nvPr/>
        </p:nvCxnSpPr>
        <p:spPr>
          <a:xfrm>
            <a:off x="1386479" y="1451952"/>
            <a:ext cx="5220695" cy="0"/>
          </a:xfrm>
          <a:prstGeom prst="line">
            <a:avLst/>
          </a:prstGeom>
          <a:ln w="19050">
            <a:solidFill>
              <a:srgbClr val="0D2160"/>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BDDBD672-2ABB-05A9-5685-3FF07DFA2933}"/>
              </a:ext>
            </a:extLst>
          </p:cNvPr>
          <p:cNvSpPr/>
          <p:nvPr/>
        </p:nvSpPr>
        <p:spPr>
          <a:xfrm>
            <a:off x="250825" y="6393969"/>
            <a:ext cx="3066546" cy="1194832"/>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Rectangle 13">
            <a:extLst>
              <a:ext uri="{FF2B5EF4-FFF2-40B4-BE49-F238E27FC236}">
                <a16:creationId xmlns:a16="http://schemas.microsoft.com/office/drawing/2014/main" id="{08D494A2-4F5D-4E73-48E7-91CBDB19CE92}"/>
              </a:ext>
            </a:extLst>
          </p:cNvPr>
          <p:cNvSpPr/>
          <p:nvPr/>
        </p:nvSpPr>
        <p:spPr>
          <a:xfrm>
            <a:off x="3540631" y="6393969"/>
            <a:ext cx="3066546" cy="1194832"/>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6" name="Rectangle 55">
            <a:extLst>
              <a:ext uri="{FF2B5EF4-FFF2-40B4-BE49-F238E27FC236}">
                <a16:creationId xmlns:a16="http://schemas.microsoft.com/office/drawing/2014/main" id="{E7BB79AA-D97A-5EC7-A880-78F9098FDCA9}"/>
              </a:ext>
            </a:extLst>
          </p:cNvPr>
          <p:cNvSpPr/>
          <p:nvPr/>
        </p:nvSpPr>
        <p:spPr>
          <a:xfrm>
            <a:off x="250825" y="3926904"/>
            <a:ext cx="6356350" cy="45719"/>
          </a:xfrm>
          <a:prstGeom prst="rect">
            <a:avLst/>
          </a:prstGeom>
          <a:solidFill>
            <a:srgbClr val="0D2160"/>
          </a:solidFill>
          <a:ln>
            <a:solidFill>
              <a:srgbClr val="0D21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7" name="TextBox 16">
            <a:extLst>
              <a:ext uri="{FF2B5EF4-FFF2-40B4-BE49-F238E27FC236}">
                <a16:creationId xmlns:a16="http://schemas.microsoft.com/office/drawing/2014/main" id="{9F7F71CE-3A09-9D3C-A366-5C766023AFD7}"/>
              </a:ext>
            </a:extLst>
          </p:cNvPr>
          <p:cNvSpPr txBox="1"/>
          <p:nvPr/>
        </p:nvSpPr>
        <p:spPr>
          <a:xfrm>
            <a:off x="944453" y="4096668"/>
            <a:ext cx="5662721" cy="615553"/>
          </a:xfrm>
          <a:prstGeom prst="rect">
            <a:avLst/>
          </a:prstGeom>
          <a:noFill/>
        </p:spPr>
        <p:txBody>
          <a:bodyPr wrap="square" lIns="0" tIns="0" rIns="0" bIns="0" rtlCol="0">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Provided substantive background (RFI Response &amp; Testimony) and education on the issue of drug shortages. Expressed concern to committee staff and staff from committee offices on the bona fide service provision within the Energy and Commerce Committee drug shortage discussion draft. Engaged with Senate Finance Committee staff to share our perspectives on drug shortages.</a:t>
            </a:r>
          </a:p>
        </p:txBody>
      </p:sp>
      <p:sp>
        <p:nvSpPr>
          <p:cNvPr id="57" name="Rectangle 56">
            <a:extLst>
              <a:ext uri="{FF2B5EF4-FFF2-40B4-BE49-F238E27FC236}">
                <a16:creationId xmlns:a16="http://schemas.microsoft.com/office/drawing/2014/main" id="{D5A70916-1673-6DEE-4B96-B3B2D6BC77CD}"/>
              </a:ext>
            </a:extLst>
          </p:cNvPr>
          <p:cNvSpPr/>
          <p:nvPr/>
        </p:nvSpPr>
        <p:spPr>
          <a:xfrm>
            <a:off x="250825" y="4126557"/>
            <a:ext cx="555775" cy="555775"/>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1484E1E3-8342-2E49-4419-F34E19E60CB1}"/>
              </a:ext>
            </a:extLst>
          </p:cNvPr>
          <p:cNvSpPr/>
          <p:nvPr/>
        </p:nvSpPr>
        <p:spPr>
          <a:xfrm>
            <a:off x="250825" y="4836266"/>
            <a:ext cx="6356350" cy="45719"/>
          </a:xfrm>
          <a:prstGeom prst="rect">
            <a:avLst/>
          </a:prstGeom>
          <a:solidFill>
            <a:srgbClr val="0D2160"/>
          </a:solidFill>
          <a:ln>
            <a:solidFill>
              <a:srgbClr val="0D21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1" name="Rectangle 10">
            <a:extLst>
              <a:ext uri="{FF2B5EF4-FFF2-40B4-BE49-F238E27FC236}">
                <a16:creationId xmlns:a16="http://schemas.microsoft.com/office/drawing/2014/main" id="{57735F57-1C56-2229-E119-4CDC0015E6B4}"/>
              </a:ext>
            </a:extLst>
          </p:cNvPr>
          <p:cNvSpPr/>
          <p:nvPr/>
        </p:nvSpPr>
        <p:spPr>
          <a:xfrm>
            <a:off x="250825" y="5040561"/>
            <a:ext cx="3066546" cy="1194832"/>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2" name="Rectangle 11">
            <a:extLst>
              <a:ext uri="{FF2B5EF4-FFF2-40B4-BE49-F238E27FC236}">
                <a16:creationId xmlns:a16="http://schemas.microsoft.com/office/drawing/2014/main" id="{697291DC-5338-DBF7-04D4-D9BFF5B4754C}"/>
              </a:ext>
            </a:extLst>
          </p:cNvPr>
          <p:cNvSpPr/>
          <p:nvPr/>
        </p:nvSpPr>
        <p:spPr>
          <a:xfrm>
            <a:off x="3540631" y="5040561"/>
            <a:ext cx="3066546" cy="1194832"/>
          </a:xfrm>
          <a:prstGeom prst="rect">
            <a:avLst/>
          </a:pr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2" name="TextBox 61">
            <a:extLst>
              <a:ext uri="{FF2B5EF4-FFF2-40B4-BE49-F238E27FC236}">
                <a16:creationId xmlns:a16="http://schemas.microsoft.com/office/drawing/2014/main" id="{794A07E5-5D86-E8B3-86ED-F28F2EF645DD}"/>
              </a:ext>
            </a:extLst>
          </p:cNvPr>
          <p:cNvSpPr txBox="1"/>
          <p:nvPr/>
        </p:nvSpPr>
        <p:spPr>
          <a:xfrm>
            <a:off x="464389" y="5330201"/>
            <a:ext cx="2261724" cy="615553"/>
          </a:xfrm>
          <a:prstGeom prst="rect">
            <a:avLst/>
          </a:prstGeom>
          <a:noFill/>
        </p:spPr>
        <p:txBody>
          <a:bodyPr wrap="square" lIns="0" tIns="0" rIns="0" bIns="0" rtlCol="0" anchor="ctr">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Secured inclusion of several HDA priority issues in PAHPA and successfully advocated for HR 3577 to be removed from the House PAHPA bill. </a:t>
            </a:r>
          </a:p>
        </p:txBody>
      </p:sp>
      <p:sp>
        <p:nvSpPr>
          <p:cNvPr id="71" name="Rectangle 70">
            <a:extLst>
              <a:ext uri="{FF2B5EF4-FFF2-40B4-BE49-F238E27FC236}">
                <a16:creationId xmlns:a16="http://schemas.microsoft.com/office/drawing/2014/main" id="{9D5670B8-7396-01D4-4112-3E072A5B6332}"/>
              </a:ext>
            </a:extLst>
          </p:cNvPr>
          <p:cNvSpPr/>
          <p:nvPr/>
        </p:nvSpPr>
        <p:spPr>
          <a:xfrm>
            <a:off x="2895200" y="5040561"/>
            <a:ext cx="423372" cy="423372"/>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1796049B-09AE-278C-86F0-823A92579096}"/>
              </a:ext>
            </a:extLst>
          </p:cNvPr>
          <p:cNvSpPr txBox="1"/>
          <p:nvPr/>
        </p:nvSpPr>
        <p:spPr>
          <a:xfrm>
            <a:off x="3752994" y="5330201"/>
            <a:ext cx="2261724" cy="615553"/>
          </a:xfrm>
          <a:prstGeom prst="rect">
            <a:avLst/>
          </a:prstGeom>
          <a:noFill/>
        </p:spPr>
        <p:txBody>
          <a:bodyPr wrap="square" lIns="0" tIns="0" rIns="0" bIns="0" rtlCol="0" anchor="ctr">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Advocated extensively on H.R. 501 </a:t>
            </a:r>
            <a:br>
              <a:rPr lang="en-US" sz="1000" dirty="0">
                <a:solidFill>
                  <a:schemeClr val="tx1">
                    <a:lumMod val="65000"/>
                    <a:lumOff val="35000"/>
                  </a:schemeClr>
                </a:solidFill>
              </a:rPr>
            </a:br>
            <a:r>
              <a:rPr lang="en-US" sz="1000" dirty="0">
                <a:solidFill>
                  <a:schemeClr val="tx1">
                    <a:lumMod val="65000"/>
                    <a:lumOff val="35000"/>
                  </a:schemeClr>
                </a:solidFill>
              </a:rPr>
              <a:t>and expressed concerns about the operational impact it would have </a:t>
            </a:r>
            <a:br>
              <a:rPr lang="en-US" sz="1000" dirty="0">
                <a:solidFill>
                  <a:schemeClr val="tx1">
                    <a:lumMod val="65000"/>
                    <a:lumOff val="35000"/>
                  </a:schemeClr>
                </a:solidFill>
              </a:rPr>
            </a:br>
            <a:r>
              <a:rPr lang="en-US" sz="1000" dirty="0">
                <a:solidFill>
                  <a:schemeClr val="tx1">
                    <a:lumMod val="65000"/>
                    <a:lumOff val="35000"/>
                  </a:schemeClr>
                </a:solidFill>
              </a:rPr>
              <a:t>if enacted. </a:t>
            </a:r>
          </a:p>
        </p:txBody>
      </p:sp>
      <p:sp>
        <p:nvSpPr>
          <p:cNvPr id="76" name="Rectangle 75">
            <a:extLst>
              <a:ext uri="{FF2B5EF4-FFF2-40B4-BE49-F238E27FC236}">
                <a16:creationId xmlns:a16="http://schemas.microsoft.com/office/drawing/2014/main" id="{A35242BA-24CA-63E3-B019-354C2CBA1E9D}"/>
              </a:ext>
            </a:extLst>
          </p:cNvPr>
          <p:cNvSpPr/>
          <p:nvPr/>
        </p:nvSpPr>
        <p:spPr>
          <a:xfrm>
            <a:off x="6183805" y="5040561"/>
            <a:ext cx="423372" cy="423372"/>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99B9C504-19E6-59BE-CE92-5773F3F53ECD}"/>
              </a:ext>
            </a:extLst>
          </p:cNvPr>
          <p:cNvSpPr txBox="1"/>
          <p:nvPr/>
        </p:nvSpPr>
        <p:spPr>
          <a:xfrm>
            <a:off x="450779" y="7848059"/>
            <a:ext cx="6156395" cy="307777"/>
          </a:xfrm>
          <a:prstGeom prst="rect">
            <a:avLst/>
          </a:prstGeom>
          <a:noFill/>
        </p:spPr>
        <p:txBody>
          <a:bodyPr wrap="square" lIns="0" tIns="0" rIns="0" bIns="0" rtlCol="0">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dirty="0">
                <a:solidFill>
                  <a:schemeClr val="bg1"/>
                </a:solidFill>
              </a:rPr>
              <a:t>Encouraged increased participation from HDA members to engage with their members of Congress on numerous issues, which resulted in dozens of hill meetings and follow-up discussions.</a:t>
            </a:r>
          </a:p>
        </p:txBody>
      </p:sp>
      <p:sp>
        <p:nvSpPr>
          <p:cNvPr id="84" name="TextBox 83">
            <a:extLst>
              <a:ext uri="{FF2B5EF4-FFF2-40B4-BE49-F238E27FC236}">
                <a16:creationId xmlns:a16="http://schemas.microsoft.com/office/drawing/2014/main" id="{00C76DBA-B732-9052-B153-EEFDB609994C}"/>
              </a:ext>
            </a:extLst>
          </p:cNvPr>
          <p:cNvSpPr txBox="1"/>
          <p:nvPr/>
        </p:nvSpPr>
        <p:spPr>
          <a:xfrm>
            <a:off x="464389" y="6683609"/>
            <a:ext cx="2261724" cy="615553"/>
          </a:xfrm>
          <a:prstGeom prst="rect">
            <a:avLst/>
          </a:prstGeom>
          <a:noFill/>
        </p:spPr>
        <p:txBody>
          <a:bodyPr wrap="square" lIns="0" tIns="0" rIns="0" bIns="0" rtlCol="0" anchor="ctr">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Monitored over 100 bills related to PBMs, along with dozens of congressional hearings, to ensure there was no impact on distributors. </a:t>
            </a:r>
          </a:p>
        </p:txBody>
      </p:sp>
      <p:sp>
        <p:nvSpPr>
          <p:cNvPr id="85" name="Rectangle 84">
            <a:extLst>
              <a:ext uri="{FF2B5EF4-FFF2-40B4-BE49-F238E27FC236}">
                <a16:creationId xmlns:a16="http://schemas.microsoft.com/office/drawing/2014/main" id="{44CF9F2B-7E6D-C078-4BC8-0F35A6CCAC03}"/>
              </a:ext>
            </a:extLst>
          </p:cNvPr>
          <p:cNvSpPr/>
          <p:nvPr/>
        </p:nvSpPr>
        <p:spPr>
          <a:xfrm>
            <a:off x="2895200" y="6393969"/>
            <a:ext cx="423372" cy="423372"/>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E5D217BE-3416-00A4-F2ED-012CC38967F5}"/>
              </a:ext>
            </a:extLst>
          </p:cNvPr>
          <p:cNvSpPr txBox="1"/>
          <p:nvPr/>
        </p:nvSpPr>
        <p:spPr>
          <a:xfrm>
            <a:off x="3754195" y="6606665"/>
            <a:ext cx="2358246" cy="769441"/>
          </a:xfrm>
          <a:prstGeom prst="rect">
            <a:avLst/>
          </a:prstGeom>
          <a:noFill/>
        </p:spPr>
        <p:txBody>
          <a:bodyPr wrap="square" lIns="0" tIns="0" rIns="0" bIns="0" rtlCol="0" anchor="ctr">
            <a:spAutoFit/>
          </a:bodyPr>
          <a:lstStyle>
            <a:defPPr>
              <a:defRPr lang="en-US"/>
            </a:defPPr>
            <a:lvl1pPr marL="171450" indent="-171450">
              <a:buFont typeface="Arial" panose="020B0604020202020204" pitchFamily="34" charset="0"/>
              <a:buChar char="•"/>
              <a:defRPr sz="900">
                <a:latin typeface="Segoe UI" panose="020B0502040204020203" pitchFamily="34" charset="0"/>
                <a:cs typeface="Segoe UI" panose="020B0502040204020203" pitchFamily="34" charset="0"/>
              </a:defRPr>
            </a:lvl1pPr>
          </a:lstStyle>
          <a:p>
            <a:pPr marL="0" indent="0">
              <a:buNone/>
            </a:pPr>
            <a:r>
              <a:rPr lang="en-US" sz="1000" dirty="0">
                <a:solidFill>
                  <a:schemeClr val="tx1">
                    <a:lumMod val="65000"/>
                    <a:lumOff val="35000"/>
                  </a:schemeClr>
                </a:solidFill>
              </a:rPr>
              <a:t>Coordinated with members of congress who wrote a letter on DSCSA to the FDA – HDA worked with our members to garner twenty-eight signatures of members of Congress in less than a week. </a:t>
            </a:r>
          </a:p>
        </p:txBody>
      </p:sp>
      <p:sp>
        <p:nvSpPr>
          <p:cNvPr id="88" name="Rectangle 87">
            <a:extLst>
              <a:ext uri="{FF2B5EF4-FFF2-40B4-BE49-F238E27FC236}">
                <a16:creationId xmlns:a16="http://schemas.microsoft.com/office/drawing/2014/main" id="{0AD2BF07-12AD-1E96-3A63-AAA9CBA3230E}"/>
              </a:ext>
            </a:extLst>
          </p:cNvPr>
          <p:cNvSpPr/>
          <p:nvPr/>
        </p:nvSpPr>
        <p:spPr>
          <a:xfrm>
            <a:off x="6185006" y="6393969"/>
            <a:ext cx="423372" cy="423372"/>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a:extLst>
              <a:ext uri="{FF2B5EF4-FFF2-40B4-BE49-F238E27FC236}">
                <a16:creationId xmlns:a16="http://schemas.microsoft.com/office/drawing/2014/main" id="{8C57CD54-F5E3-A78F-6266-F498C45C8808}"/>
              </a:ext>
            </a:extLst>
          </p:cNvPr>
          <p:cNvSpPr/>
          <p:nvPr/>
        </p:nvSpPr>
        <p:spPr>
          <a:xfrm>
            <a:off x="464389" y="6189674"/>
            <a:ext cx="582763" cy="45719"/>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0" name="Rectangle 89">
            <a:extLst>
              <a:ext uri="{FF2B5EF4-FFF2-40B4-BE49-F238E27FC236}">
                <a16:creationId xmlns:a16="http://schemas.microsoft.com/office/drawing/2014/main" id="{CFA989FA-6860-9E6F-1B7E-83A73B52E99A}"/>
              </a:ext>
            </a:extLst>
          </p:cNvPr>
          <p:cNvSpPr/>
          <p:nvPr/>
        </p:nvSpPr>
        <p:spPr>
          <a:xfrm>
            <a:off x="464389" y="7543082"/>
            <a:ext cx="582763" cy="45719"/>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1" name="Rectangle 90">
            <a:extLst>
              <a:ext uri="{FF2B5EF4-FFF2-40B4-BE49-F238E27FC236}">
                <a16:creationId xmlns:a16="http://schemas.microsoft.com/office/drawing/2014/main" id="{AB869E2F-AAC4-B0AA-7A11-2A8729278ED5}"/>
              </a:ext>
            </a:extLst>
          </p:cNvPr>
          <p:cNvSpPr/>
          <p:nvPr/>
        </p:nvSpPr>
        <p:spPr>
          <a:xfrm>
            <a:off x="3752994" y="6189674"/>
            <a:ext cx="582763" cy="45719"/>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2" name="Rectangle 91">
            <a:extLst>
              <a:ext uri="{FF2B5EF4-FFF2-40B4-BE49-F238E27FC236}">
                <a16:creationId xmlns:a16="http://schemas.microsoft.com/office/drawing/2014/main" id="{9E6F0D08-65A0-488D-6D2D-AF167A841DA6}"/>
              </a:ext>
            </a:extLst>
          </p:cNvPr>
          <p:cNvSpPr/>
          <p:nvPr/>
        </p:nvSpPr>
        <p:spPr>
          <a:xfrm>
            <a:off x="3752994" y="7543082"/>
            <a:ext cx="582763" cy="45719"/>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pic>
        <p:nvPicPr>
          <p:cNvPr id="94" name="Graphic 93">
            <a:extLst>
              <a:ext uri="{FF2B5EF4-FFF2-40B4-BE49-F238E27FC236}">
                <a16:creationId xmlns:a16="http://schemas.microsoft.com/office/drawing/2014/main" id="{B01BD458-FB64-67A5-B7C9-EA5C9C15E9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779" y="1239333"/>
            <a:ext cx="425239" cy="425239"/>
          </a:xfrm>
          <a:prstGeom prst="rect">
            <a:avLst/>
          </a:prstGeom>
        </p:spPr>
      </p:pic>
      <p:pic>
        <p:nvPicPr>
          <p:cNvPr id="96" name="Graphic 95">
            <a:extLst>
              <a:ext uri="{FF2B5EF4-FFF2-40B4-BE49-F238E27FC236}">
                <a16:creationId xmlns:a16="http://schemas.microsoft.com/office/drawing/2014/main" id="{34BC9B9A-6D46-E2FA-25D2-F19A17F9F9F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35164" y="4210896"/>
            <a:ext cx="387096" cy="387096"/>
          </a:xfrm>
          <a:prstGeom prst="rect">
            <a:avLst/>
          </a:prstGeom>
        </p:spPr>
      </p:pic>
      <p:pic>
        <p:nvPicPr>
          <p:cNvPr id="98" name="Graphic 97">
            <a:extLst>
              <a:ext uri="{FF2B5EF4-FFF2-40B4-BE49-F238E27FC236}">
                <a16:creationId xmlns:a16="http://schemas.microsoft.com/office/drawing/2014/main" id="{476951AB-3FE7-CFB0-8075-110D40EF46E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983132" y="5128493"/>
            <a:ext cx="247509" cy="247509"/>
          </a:xfrm>
          <a:prstGeom prst="rect">
            <a:avLst/>
          </a:prstGeom>
        </p:spPr>
      </p:pic>
      <p:pic>
        <p:nvPicPr>
          <p:cNvPr id="99" name="Graphic 98">
            <a:extLst>
              <a:ext uri="{FF2B5EF4-FFF2-40B4-BE49-F238E27FC236}">
                <a16:creationId xmlns:a16="http://schemas.microsoft.com/office/drawing/2014/main" id="{A42FFA6F-1D01-ADA2-21D9-0CE0E141C56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6271737" y="5128493"/>
            <a:ext cx="247509" cy="247509"/>
          </a:xfrm>
          <a:prstGeom prst="rect">
            <a:avLst/>
          </a:prstGeom>
        </p:spPr>
      </p:pic>
      <p:pic>
        <p:nvPicPr>
          <p:cNvPr id="102" name="Graphic 101">
            <a:extLst>
              <a:ext uri="{FF2B5EF4-FFF2-40B4-BE49-F238E27FC236}">
                <a16:creationId xmlns:a16="http://schemas.microsoft.com/office/drawing/2014/main" id="{3A8DC61F-DCD3-D72D-8A02-48121645669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6271737" y="6481901"/>
            <a:ext cx="247509" cy="247509"/>
          </a:xfrm>
          <a:prstGeom prst="rect">
            <a:avLst/>
          </a:prstGeom>
        </p:spPr>
      </p:pic>
      <p:pic>
        <p:nvPicPr>
          <p:cNvPr id="105" name="Graphic 104">
            <a:extLst>
              <a:ext uri="{FF2B5EF4-FFF2-40B4-BE49-F238E27FC236}">
                <a16:creationId xmlns:a16="http://schemas.microsoft.com/office/drawing/2014/main" id="{5F817150-F17C-2424-E878-7AAC2E8DC7A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2983132" y="6481901"/>
            <a:ext cx="247509" cy="247509"/>
          </a:xfrm>
          <a:prstGeom prst="rect">
            <a:avLst/>
          </a:prstGeom>
        </p:spPr>
      </p:pic>
    </p:spTree>
    <p:extLst>
      <p:ext uri="{BB962C8B-B14F-4D97-AF65-F5344CB8AC3E}">
        <p14:creationId xmlns:p14="http://schemas.microsoft.com/office/powerpoint/2010/main" val="240425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C341A44-CB5B-1467-07F6-1BCA09275BEA}"/>
              </a:ext>
            </a:extLst>
          </p:cNvPr>
          <p:cNvSpPr/>
          <p:nvPr/>
        </p:nvSpPr>
        <p:spPr>
          <a:xfrm>
            <a:off x="0" y="0"/>
            <a:ext cx="6858000" cy="891540"/>
          </a:xfrm>
          <a:prstGeom prst="rect">
            <a:avLst/>
          </a:prstGeom>
          <a:pattFill prst="ltUpDiag">
            <a:fgClr>
              <a:schemeClr val="accent1"/>
            </a:fgClr>
            <a:bgClr>
              <a:srgbClr val="0D2160"/>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0" name="Rectangle 59">
            <a:extLst>
              <a:ext uri="{FF2B5EF4-FFF2-40B4-BE49-F238E27FC236}">
                <a16:creationId xmlns:a16="http://schemas.microsoft.com/office/drawing/2014/main" id="{66CBE0FC-2A73-C37D-4C62-A2E16189520A}"/>
              </a:ext>
            </a:extLst>
          </p:cNvPr>
          <p:cNvSpPr/>
          <p:nvPr/>
        </p:nvSpPr>
        <p:spPr>
          <a:xfrm>
            <a:off x="0" y="1382969"/>
            <a:ext cx="6865619" cy="2716592"/>
          </a:xfrm>
          <a:prstGeom prst="rect">
            <a:avLst/>
          </a:prstGeom>
          <a:solidFill>
            <a:schemeClr val="bg1">
              <a:lumMod val="95000"/>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8" name="Graphic 8">
            <a:extLst>
              <a:ext uri="{FF2B5EF4-FFF2-40B4-BE49-F238E27FC236}">
                <a16:creationId xmlns:a16="http://schemas.microsoft.com/office/drawing/2014/main" id="{3D55A535-613B-C640-8CE1-20BC77B743AD}"/>
              </a:ext>
            </a:extLst>
          </p:cNvPr>
          <p:cNvGrpSpPr/>
          <p:nvPr/>
        </p:nvGrpSpPr>
        <p:grpSpPr>
          <a:xfrm>
            <a:off x="464389" y="8292465"/>
            <a:ext cx="1031628" cy="620212"/>
            <a:chOff x="10940732" y="2242375"/>
            <a:chExt cx="1826418" cy="1098041"/>
          </a:xfrm>
        </p:grpSpPr>
        <p:sp>
          <p:nvSpPr>
            <p:cNvPr id="19" name="Freeform: Shape 18">
              <a:extLst>
                <a:ext uri="{FF2B5EF4-FFF2-40B4-BE49-F238E27FC236}">
                  <a16:creationId xmlns:a16="http://schemas.microsoft.com/office/drawing/2014/main" id="{520BF461-BD6F-6A36-9E79-1B4DD7DD9337}"/>
                </a:ext>
              </a:extLst>
            </p:cNvPr>
            <p:cNvSpPr/>
            <p:nvPr/>
          </p:nvSpPr>
          <p:spPr>
            <a:xfrm>
              <a:off x="11098847" y="3238976"/>
              <a:ext cx="60102" cy="100012"/>
            </a:xfrm>
            <a:custGeom>
              <a:avLst/>
              <a:gdLst>
                <a:gd name="connsiteX0" fmla="*/ 6953 w 60102"/>
                <a:gd name="connsiteY0" fmla="*/ 52768 h 100012"/>
                <a:gd name="connsiteX1" fmla="*/ 20669 w 60102"/>
                <a:gd name="connsiteY1" fmla="*/ 52768 h 100012"/>
                <a:gd name="connsiteX2" fmla="*/ 45053 w 60102"/>
                <a:gd name="connsiteY2" fmla="*/ 47149 h 100012"/>
                <a:gd name="connsiteX3" fmla="*/ 52578 w 60102"/>
                <a:gd name="connsiteY3" fmla="*/ 29051 h 100012"/>
                <a:gd name="connsiteX4" fmla="*/ 45434 w 60102"/>
                <a:gd name="connsiteY4" fmla="*/ 11906 h 100012"/>
                <a:gd name="connsiteX5" fmla="*/ 23431 w 60102"/>
                <a:gd name="connsiteY5" fmla="*/ 6287 h 100012"/>
                <a:gd name="connsiteX6" fmla="*/ 6858 w 60102"/>
                <a:gd name="connsiteY6" fmla="*/ 6287 h 100012"/>
                <a:gd name="connsiteX7" fmla="*/ 6858 w 60102"/>
                <a:gd name="connsiteY7" fmla="*/ 52768 h 100012"/>
                <a:gd name="connsiteX8" fmla="*/ 60103 w 60102"/>
                <a:gd name="connsiteY8" fmla="*/ 28766 h 100012"/>
                <a:gd name="connsiteX9" fmla="*/ 50292 w 60102"/>
                <a:gd name="connsiteY9" fmla="*/ 50959 h 100012"/>
                <a:gd name="connsiteX10" fmla="*/ 22384 w 60102"/>
                <a:gd name="connsiteY10" fmla="*/ 58674 h 100012"/>
                <a:gd name="connsiteX11" fmla="*/ 6953 w 60102"/>
                <a:gd name="connsiteY11" fmla="*/ 58674 h 100012"/>
                <a:gd name="connsiteX12" fmla="*/ 6953 w 60102"/>
                <a:gd name="connsiteY12" fmla="*/ 100013 h 100012"/>
                <a:gd name="connsiteX13" fmla="*/ 0 w 60102"/>
                <a:gd name="connsiteY13" fmla="*/ 100013 h 100012"/>
                <a:gd name="connsiteX14" fmla="*/ 0 w 60102"/>
                <a:gd name="connsiteY14" fmla="*/ 0 h 100012"/>
                <a:gd name="connsiteX15" fmla="*/ 24479 w 60102"/>
                <a:gd name="connsiteY15" fmla="*/ 0 h 100012"/>
                <a:gd name="connsiteX16" fmla="*/ 60103 w 60102"/>
                <a:gd name="connsiteY16" fmla="*/ 28766 h 100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0102" h="100012">
                  <a:moveTo>
                    <a:pt x="6953" y="52768"/>
                  </a:moveTo>
                  <a:lnTo>
                    <a:pt x="20669" y="52768"/>
                  </a:lnTo>
                  <a:cubicBezTo>
                    <a:pt x="31909" y="52768"/>
                    <a:pt x="40100" y="50863"/>
                    <a:pt x="45053" y="47149"/>
                  </a:cubicBezTo>
                  <a:cubicBezTo>
                    <a:pt x="50102" y="43434"/>
                    <a:pt x="52578" y="37433"/>
                    <a:pt x="52578" y="29051"/>
                  </a:cubicBezTo>
                  <a:cubicBezTo>
                    <a:pt x="52578" y="21336"/>
                    <a:pt x="50197" y="15621"/>
                    <a:pt x="45434" y="11906"/>
                  </a:cubicBezTo>
                  <a:cubicBezTo>
                    <a:pt x="40672" y="8192"/>
                    <a:pt x="33338" y="6287"/>
                    <a:pt x="23431" y="6287"/>
                  </a:cubicBezTo>
                  <a:lnTo>
                    <a:pt x="6858" y="6287"/>
                  </a:lnTo>
                  <a:lnTo>
                    <a:pt x="6858" y="52768"/>
                  </a:lnTo>
                  <a:close/>
                  <a:moveTo>
                    <a:pt x="60103" y="28766"/>
                  </a:moveTo>
                  <a:cubicBezTo>
                    <a:pt x="60103" y="38386"/>
                    <a:pt x="56864" y="45815"/>
                    <a:pt x="50292" y="50959"/>
                  </a:cubicBezTo>
                  <a:cubicBezTo>
                    <a:pt x="43720" y="56102"/>
                    <a:pt x="34385" y="58674"/>
                    <a:pt x="22384" y="58674"/>
                  </a:cubicBezTo>
                  <a:lnTo>
                    <a:pt x="6953" y="58674"/>
                  </a:lnTo>
                  <a:lnTo>
                    <a:pt x="6953" y="100013"/>
                  </a:lnTo>
                  <a:lnTo>
                    <a:pt x="0" y="100013"/>
                  </a:lnTo>
                  <a:lnTo>
                    <a:pt x="0" y="0"/>
                  </a:lnTo>
                  <a:lnTo>
                    <a:pt x="24479" y="0"/>
                  </a:lnTo>
                  <a:cubicBezTo>
                    <a:pt x="48196" y="0"/>
                    <a:pt x="60103" y="9620"/>
                    <a:pt x="60103" y="28766"/>
                  </a:cubicBezTo>
                </a:path>
              </a:pathLst>
            </a:custGeom>
            <a:solidFill>
              <a:srgbClr val="0D2160"/>
            </a:solidFill>
            <a:ln w="9525" cap="flat">
              <a:noFill/>
              <a:prstDash val="solid"/>
              <a:miter/>
            </a:ln>
          </p:spPr>
          <p:txBody>
            <a:bodyPr rtlCol="0" anchor="ctr"/>
            <a:lstStyle/>
            <a:p>
              <a:endParaRPr lang="en-ID"/>
            </a:p>
          </p:txBody>
        </p:sp>
        <p:sp>
          <p:nvSpPr>
            <p:cNvPr id="20" name="Freeform: Shape 19">
              <a:extLst>
                <a:ext uri="{FF2B5EF4-FFF2-40B4-BE49-F238E27FC236}">
                  <a16:creationId xmlns:a16="http://schemas.microsoft.com/office/drawing/2014/main" id="{6F04BD35-4EF6-0BCA-E38A-F3363C02A13B}"/>
                </a:ext>
              </a:extLst>
            </p:cNvPr>
            <p:cNvSpPr/>
            <p:nvPr/>
          </p:nvSpPr>
          <p:spPr>
            <a:xfrm>
              <a:off x="11167903"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3055"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21" name="Freeform: Shape 20">
              <a:extLst>
                <a:ext uri="{FF2B5EF4-FFF2-40B4-BE49-F238E27FC236}">
                  <a16:creationId xmlns:a16="http://schemas.microsoft.com/office/drawing/2014/main" id="{6E03BEEE-C66D-E385-65C6-526B4AF8227B}"/>
                </a:ext>
              </a:extLst>
            </p:cNvPr>
            <p:cNvSpPr/>
            <p:nvPr/>
          </p:nvSpPr>
          <p:spPr>
            <a:xfrm>
              <a:off x="11249437"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2" name="Freeform: Shape 21">
              <a:extLst>
                <a:ext uri="{FF2B5EF4-FFF2-40B4-BE49-F238E27FC236}">
                  <a16:creationId xmlns:a16="http://schemas.microsoft.com/office/drawing/2014/main" id="{51F8B558-7AA5-E286-5125-A21CB0AFA067}"/>
                </a:ext>
              </a:extLst>
            </p:cNvPr>
            <p:cNvSpPr/>
            <p:nvPr/>
          </p:nvSpPr>
          <p:spPr>
            <a:xfrm>
              <a:off x="11274488"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3" name="Freeform: Shape 22">
              <a:extLst>
                <a:ext uri="{FF2B5EF4-FFF2-40B4-BE49-F238E27FC236}">
                  <a16:creationId xmlns:a16="http://schemas.microsoft.com/office/drawing/2014/main" id="{B7406E08-B64D-0242-DAA3-33AA48DBB09C}"/>
                </a:ext>
              </a:extLst>
            </p:cNvPr>
            <p:cNvSpPr/>
            <p:nvPr/>
          </p:nvSpPr>
          <p:spPr>
            <a:xfrm>
              <a:off x="11293062"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59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59"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24" name="Freeform: Shape 23">
              <a:extLst>
                <a:ext uri="{FF2B5EF4-FFF2-40B4-BE49-F238E27FC236}">
                  <a16:creationId xmlns:a16="http://schemas.microsoft.com/office/drawing/2014/main" id="{D1057196-FF2B-E647-D153-89E28CC83E7B}"/>
                </a:ext>
              </a:extLst>
            </p:cNvPr>
            <p:cNvSpPr/>
            <p:nvPr/>
          </p:nvSpPr>
          <p:spPr>
            <a:xfrm>
              <a:off x="11345354" y="3237452"/>
              <a:ext cx="8762" cy="101631"/>
            </a:xfrm>
            <a:custGeom>
              <a:avLst/>
              <a:gdLst>
                <a:gd name="connsiteX0" fmla="*/ 7715 w 8762"/>
                <a:gd name="connsiteY0" fmla="*/ 101632 h 101631"/>
                <a:gd name="connsiteX1" fmla="*/ 953 w 8762"/>
                <a:gd name="connsiteY1" fmla="*/ 101632 h 101631"/>
                <a:gd name="connsiteX2" fmla="*/ 953 w 8762"/>
                <a:gd name="connsiteY2" fmla="*/ 27242 h 101631"/>
                <a:gd name="connsiteX3" fmla="*/ 7715 w 8762"/>
                <a:gd name="connsiteY3" fmla="*/ 27242 h 101631"/>
                <a:gd name="connsiteX4" fmla="*/ 7715 w 8762"/>
                <a:gd name="connsiteY4" fmla="*/ 101632 h 101631"/>
                <a:gd name="connsiteX5" fmla="*/ 0 w 8762"/>
                <a:gd name="connsiteY5" fmla="*/ 6572 h 101631"/>
                <a:gd name="connsiteX6" fmla="*/ 4286 w 8762"/>
                <a:gd name="connsiteY6" fmla="*/ 0 h 101631"/>
                <a:gd name="connsiteX7" fmla="*/ 7620 w 8762"/>
                <a:gd name="connsiteY7" fmla="*/ 1715 h 101631"/>
                <a:gd name="connsiteX8" fmla="*/ 8763 w 8762"/>
                <a:gd name="connsiteY8" fmla="*/ 6572 h 101631"/>
                <a:gd name="connsiteX9" fmla="*/ 7620 w 8762"/>
                <a:gd name="connsiteY9" fmla="*/ 11430 h 101631"/>
                <a:gd name="connsiteX10" fmla="*/ 4286 w 8762"/>
                <a:gd name="connsiteY10" fmla="*/ 13240 h 101631"/>
                <a:gd name="connsiteX11" fmla="*/ 0 w 8762"/>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2"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25" name="Freeform: Shape 24">
              <a:extLst>
                <a:ext uri="{FF2B5EF4-FFF2-40B4-BE49-F238E27FC236}">
                  <a16:creationId xmlns:a16="http://schemas.microsoft.com/office/drawing/2014/main" id="{8B182AEC-5D20-40D8-2B6F-8755D213C7CA}"/>
                </a:ext>
              </a:extLst>
            </p:cNvPr>
            <p:cNvSpPr/>
            <p:nvPr/>
          </p:nvSpPr>
          <p:spPr>
            <a:xfrm>
              <a:off x="11368404"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26" name="Freeform: Shape 25">
              <a:extLst>
                <a:ext uri="{FF2B5EF4-FFF2-40B4-BE49-F238E27FC236}">
                  <a16:creationId xmlns:a16="http://schemas.microsoft.com/office/drawing/2014/main" id="{830873FC-17C0-7A7F-2D40-5A1F9E193D56}"/>
                </a:ext>
              </a:extLst>
            </p:cNvPr>
            <p:cNvSpPr/>
            <p:nvPr/>
          </p:nvSpPr>
          <p:spPr>
            <a:xfrm>
              <a:off x="11430222" y="3263265"/>
              <a:ext cx="55721" cy="77152"/>
            </a:xfrm>
            <a:custGeom>
              <a:avLst/>
              <a:gdLst>
                <a:gd name="connsiteX0" fmla="*/ 23622 w 55721"/>
                <a:gd name="connsiteY0" fmla="*/ 70961 h 77152"/>
                <a:gd name="connsiteX1" fmla="*/ 42386 w 55721"/>
                <a:gd name="connsiteY1" fmla="*/ 64103 h 77152"/>
                <a:gd name="connsiteX2" fmla="*/ 49244 w 55721"/>
                <a:gd name="connsiteY2" fmla="*/ 45148 h 77152"/>
                <a:gd name="connsiteX3" fmla="*/ 49244 w 55721"/>
                <a:gd name="connsiteY3" fmla="*/ 37814 h 77152"/>
                <a:gd name="connsiteX4" fmla="*/ 36290 w 55721"/>
                <a:gd name="connsiteY4" fmla="*/ 38386 h 77152"/>
                <a:gd name="connsiteX5" fmla="*/ 13906 w 55721"/>
                <a:gd name="connsiteY5" fmla="*/ 43243 h 77152"/>
                <a:gd name="connsiteX6" fmla="*/ 7239 w 55721"/>
                <a:gd name="connsiteY6" fmla="*/ 56102 h 77152"/>
                <a:gd name="connsiteX7" fmla="*/ 11525 w 55721"/>
                <a:gd name="connsiteY7" fmla="*/ 66961 h 77152"/>
                <a:gd name="connsiteX8" fmla="*/ 23622 w 55721"/>
                <a:gd name="connsiteY8" fmla="*/ 70961 h 77152"/>
                <a:gd name="connsiteX9" fmla="*/ 50959 w 55721"/>
                <a:gd name="connsiteY9" fmla="*/ 75819 h 77152"/>
                <a:gd name="connsiteX10" fmla="*/ 49244 w 55721"/>
                <a:gd name="connsiteY10" fmla="*/ 64008 h 77152"/>
                <a:gd name="connsiteX11" fmla="*/ 48673 w 55721"/>
                <a:gd name="connsiteY11" fmla="*/ 64008 h 77152"/>
                <a:gd name="connsiteX12" fmla="*/ 37147 w 55721"/>
                <a:gd name="connsiteY12" fmla="*/ 74200 h 77152"/>
                <a:gd name="connsiteX13" fmla="*/ 23146 w 55721"/>
                <a:gd name="connsiteY13" fmla="*/ 77152 h 77152"/>
                <a:gd name="connsiteX14" fmla="*/ 6096 w 55721"/>
                <a:gd name="connsiteY14" fmla="*/ 71533 h 77152"/>
                <a:gd name="connsiteX15" fmla="*/ 0 w 55721"/>
                <a:gd name="connsiteY15" fmla="*/ 56007 h 77152"/>
                <a:gd name="connsiteX16" fmla="*/ 9049 w 55721"/>
                <a:gd name="connsiteY16" fmla="*/ 39052 h 77152"/>
                <a:gd name="connsiteX17" fmla="*/ 35242 w 55721"/>
                <a:gd name="connsiteY17" fmla="*/ 32671 h 77152"/>
                <a:gd name="connsiteX18" fmla="*/ 49435 w 55721"/>
                <a:gd name="connsiteY18" fmla="*/ 32290 h 77152"/>
                <a:gd name="connsiteX19" fmla="*/ 49435 w 55721"/>
                <a:gd name="connsiteY19" fmla="*/ 27337 h 77152"/>
                <a:gd name="connsiteX20" fmla="*/ 45148 w 55721"/>
                <a:gd name="connsiteY20" fmla="*/ 11335 h 77152"/>
                <a:gd name="connsiteX21" fmla="*/ 31242 w 55721"/>
                <a:gd name="connsiteY21" fmla="*/ 5905 h 77152"/>
                <a:gd name="connsiteX22" fmla="*/ 9811 w 55721"/>
                <a:gd name="connsiteY22" fmla="*/ 11621 h 77152"/>
                <a:gd name="connsiteX23" fmla="*/ 7239 w 55721"/>
                <a:gd name="connsiteY23" fmla="*/ 5715 h 77152"/>
                <a:gd name="connsiteX24" fmla="*/ 31432 w 55721"/>
                <a:gd name="connsiteY24" fmla="*/ 0 h 77152"/>
                <a:gd name="connsiteX25" fmla="*/ 49721 w 55721"/>
                <a:gd name="connsiteY25" fmla="*/ 6382 h 77152"/>
                <a:gd name="connsiteX26" fmla="*/ 55721 w 55721"/>
                <a:gd name="connsiteY26" fmla="*/ 26194 h 77152"/>
                <a:gd name="connsiteX27" fmla="*/ 55721 w 55721"/>
                <a:gd name="connsiteY27" fmla="*/ 75628 h 77152"/>
                <a:gd name="connsiteX28" fmla="*/ 50959 w 55721"/>
                <a:gd name="connsiteY28" fmla="*/ 75628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5721" h="77152">
                  <a:moveTo>
                    <a:pt x="23622" y="70961"/>
                  </a:moveTo>
                  <a:cubicBezTo>
                    <a:pt x="31528" y="70961"/>
                    <a:pt x="37814" y="68675"/>
                    <a:pt x="42386" y="64103"/>
                  </a:cubicBezTo>
                  <a:cubicBezTo>
                    <a:pt x="46958" y="59626"/>
                    <a:pt x="49244" y="53245"/>
                    <a:pt x="49244" y="45148"/>
                  </a:cubicBezTo>
                  <a:lnTo>
                    <a:pt x="49244" y="37814"/>
                  </a:lnTo>
                  <a:lnTo>
                    <a:pt x="36290" y="38386"/>
                  </a:lnTo>
                  <a:cubicBezTo>
                    <a:pt x="25813" y="38862"/>
                    <a:pt x="18383" y="40481"/>
                    <a:pt x="13906" y="43243"/>
                  </a:cubicBezTo>
                  <a:cubicBezTo>
                    <a:pt x="9430" y="46006"/>
                    <a:pt x="7239" y="50292"/>
                    <a:pt x="7239" y="56102"/>
                  </a:cubicBezTo>
                  <a:cubicBezTo>
                    <a:pt x="7239" y="60769"/>
                    <a:pt x="8668" y="64389"/>
                    <a:pt x="11525" y="66961"/>
                  </a:cubicBezTo>
                  <a:cubicBezTo>
                    <a:pt x="14383" y="69723"/>
                    <a:pt x="18383" y="70961"/>
                    <a:pt x="23622" y="70961"/>
                  </a:cubicBezTo>
                  <a:moveTo>
                    <a:pt x="50959" y="75819"/>
                  </a:moveTo>
                  <a:lnTo>
                    <a:pt x="49244" y="64008"/>
                  </a:lnTo>
                  <a:lnTo>
                    <a:pt x="48673" y="64008"/>
                  </a:lnTo>
                  <a:cubicBezTo>
                    <a:pt x="44958" y="68771"/>
                    <a:pt x="41053" y="72199"/>
                    <a:pt x="37147" y="74200"/>
                  </a:cubicBezTo>
                  <a:cubicBezTo>
                    <a:pt x="33147" y="76200"/>
                    <a:pt x="28575" y="77152"/>
                    <a:pt x="23146" y="77152"/>
                  </a:cubicBezTo>
                  <a:cubicBezTo>
                    <a:pt x="15812" y="77152"/>
                    <a:pt x="10192" y="75247"/>
                    <a:pt x="6096" y="71533"/>
                  </a:cubicBezTo>
                  <a:cubicBezTo>
                    <a:pt x="2000" y="67818"/>
                    <a:pt x="0" y="62579"/>
                    <a:pt x="0" y="56007"/>
                  </a:cubicBezTo>
                  <a:cubicBezTo>
                    <a:pt x="0" y="48768"/>
                    <a:pt x="3048" y="43148"/>
                    <a:pt x="9049" y="39052"/>
                  </a:cubicBezTo>
                  <a:cubicBezTo>
                    <a:pt x="15049" y="35052"/>
                    <a:pt x="23813" y="32956"/>
                    <a:pt x="35242" y="32671"/>
                  </a:cubicBezTo>
                  <a:lnTo>
                    <a:pt x="49435" y="32290"/>
                  </a:lnTo>
                  <a:lnTo>
                    <a:pt x="49435" y="27337"/>
                  </a:lnTo>
                  <a:cubicBezTo>
                    <a:pt x="49435" y="20288"/>
                    <a:pt x="48006" y="14954"/>
                    <a:pt x="45148" y="11335"/>
                  </a:cubicBezTo>
                  <a:cubicBezTo>
                    <a:pt x="42291" y="7715"/>
                    <a:pt x="37624" y="5905"/>
                    <a:pt x="31242" y="5905"/>
                  </a:cubicBezTo>
                  <a:cubicBezTo>
                    <a:pt x="24384" y="5905"/>
                    <a:pt x="17240" y="7810"/>
                    <a:pt x="9811" y="11621"/>
                  </a:cubicBezTo>
                  <a:lnTo>
                    <a:pt x="7239" y="5715"/>
                  </a:lnTo>
                  <a:cubicBezTo>
                    <a:pt x="15430" y="1905"/>
                    <a:pt x="23431" y="0"/>
                    <a:pt x="31432" y="0"/>
                  </a:cubicBezTo>
                  <a:cubicBezTo>
                    <a:pt x="39624" y="0"/>
                    <a:pt x="45720" y="2096"/>
                    <a:pt x="49721" y="6382"/>
                  </a:cubicBezTo>
                  <a:cubicBezTo>
                    <a:pt x="53721" y="10668"/>
                    <a:pt x="55721" y="17240"/>
                    <a:pt x="55721" y="26194"/>
                  </a:cubicBezTo>
                  <a:lnTo>
                    <a:pt x="55721" y="75628"/>
                  </a:lnTo>
                  <a:lnTo>
                    <a:pt x="50959" y="75628"/>
                  </a:lnTo>
                  <a:close/>
                </a:path>
              </a:pathLst>
            </a:custGeom>
            <a:solidFill>
              <a:srgbClr val="0D2160"/>
            </a:solidFill>
            <a:ln w="9525" cap="flat">
              <a:noFill/>
              <a:prstDash val="solid"/>
              <a:miter/>
            </a:ln>
          </p:spPr>
          <p:txBody>
            <a:bodyPr rtlCol="0" anchor="ctr"/>
            <a:lstStyle/>
            <a:p>
              <a:endParaRPr lang="en-ID"/>
            </a:p>
          </p:txBody>
        </p:sp>
        <p:sp>
          <p:nvSpPr>
            <p:cNvPr id="27" name="Freeform: Shape 26">
              <a:extLst>
                <a:ext uri="{FF2B5EF4-FFF2-40B4-BE49-F238E27FC236}">
                  <a16:creationId xmlns:a16="http://schemas.microsoft.com/office/drawing/2014/main" id="{E48B45EF-5CCB-4222-E338-EAE212060348}"/>
                </a:ext>
              </a:extLst>
            </p:cNvPr>
            <p:cNvSpPr/>
            <p:nvPr/>
          </p:nvSpPr>
          <p:spPr>
            <a:xfrm>
              <a:off x="11504898" y="3232594"/>
              <a:ext cx="6762" cy="106394"/>
            </a:xfrm>
            <a:custGeom>
              <a:avLst/>
              <a:gdLst>
                <a:gd name="connsiteX0" fmla="*/ 0 w 6762"/>
                <a:gd name="connsiteY0" fmla="*/ 0 h 106394"/>
                <a:gd name="connsiteX1" fmla="*/ 6763 w 6762"/>
                <a:gd name="connsiteY1" fmla="*/ 0 h 106394"/>
                <a:gd name="connsiteX2" fmla="*/ 6763 w 6762"/>
                <a:gd name="connsiteY2" fmla="*/ 106394 h 106394"/>
                <a:gd name="connsiteX3" fmla="*/ 0 w 6762"/>
                <a:gd name="connsiteY3" fmla="*/ 106394 h 106394"/>
              </a:gdLst>
              <a:ahLst/>
              <a:cxnLst>
                <a:cxn ang="0">
                  <a:pos x="connsiteX0" y="connsiteY0"/>
                </a:cxn>
                <a:cxn ang="0">
                  <a:pos x="connsiteX1" y="connsiteY1"/>
                </a:cxn>
                <a:cxn ang="0">
                  <a:pos x="connsiteX2" y="connsiteY2"/>
                </a:cxn>
                <a:cxn ang="0">
                  <a:pos x="connsiteX3" y="connsiteY3"/>
                </a:cxn>
              </a:cxnLst>
              <a:rect l="l" t="t" r="r" b="b"/>
              <a:pathLst>
                <a:path w="6762" h="106394">
                  <a:moveTo>
                    <a:pt x="0" y="0"/>
                  </a:moveTo>
                  <a:lnTo>
                    <a:pt x="6763" y="0"/>
                  </a:lnTo>
                  <a:lnTo>
                    <a:pt x="6763" y="106394"/>
                  </a:lnTo>
                  <a:lnTo>
                    <a:pt x="0" y="106394"/>
                  </a:lnTo>
                  <a:close/>
                </a:path>
              </a:pathLst>
            </a:custGeom>
            <a:solidFill>
              <a:srgbClr val="0D2160"/>
            </a:solidFill>
            <a:ln w="9525" cap="flat">
              <a:noFill/>
              <a:prstDash val="solid"/>
              <a:miter/>
            </a:ln>
          </p:spPr>
          <p:txBody>
            <a:bodyPr rtlCol="0" anchor="ctr"/>
            <a:lstStyle/>
            <a:p>
              <a:endParaRPr lang="en-ID"/>
            </a:p>
          </p:txBody>
        </p:sp>
        <p:sp>
          <p:nvSpPr>
            <p:cNvPr id="28" name="Freeform: Shape 27">
              <a:extLst>
                <a:ext uri="{FF2B5EF4-FFF2-40B4-BE49-F238E27FC236}">
                  <a16:creationId xmlns:a16="http://schemas.microsoft.com/office/drawing/2014/main" id="{671CA239-04D1-1AEC-BB66-326D6CFE36AE}"/>
                </a:ext>
              </a:extLst>
            </p:cNvPr>
            <p:cNvSpPr/>
            <p:nvPr/>
          </p:nvSpPr>
          <p:spPr>
            <a:xfrm>
              <a:off x="11552046" y="3238690"/>
              <a:ext cx="84105" cy="100393"/>
            </a:xfrm>
            <a:custGeom>
              <a:avLst/>
              <a:gdLst>
                <a:gd name="connsiteX0" fmla="*/ 24289 w 84105"/>
                <a:gd name="connsiteY0" fmla="*/ 58769 h 100393"/>
                <a:gd name="connsiteX1" fmla="*/ 60103 w 84105"/>
                <a:gd name="connsiteY1" fmla="*/ 58769 h 100393"/>
                <a:gd name="connsiteX2" fmla="*/ 46482 w 84105"/>
                <a:gd name="connsiteY2" fmla="*/ 22669 h 100393"/>
                <a:gd name="connsiteX3" fmla="*/ 42386 w 84105"/>
                <a:gd name="connsiteY3" fmla="*/ 10858 h 100393"/>
                <a:gd name="connsiteX4" fmla="*/ 38386 w 84105"/>
                <a:gd name="connsiteY4" fmla="*/ 22765 h 100393"/>
                <a:gd name="connsiteX5" fmla="*/ 24289 w 84105"/>
                <a:gd name="connsiteY5" fmla="*/ 58769 h 100393"/>
                <a:gd name="connsiteX6" fmla="*/ 62389 w 84105"/>
                <a:gd name="connsiteY6" fmla="*/ 65056 h 100393"/>
                <a:gd name="connsiteX7" fmla="*/ 21717 w 84105"/>
                <a:gd name="connsiteY7" fmla="*/ 65056 h 100393"/>
                <a:gd name="connsiteX8" fmla="*/ 7716 w 84105"/>
                <a:gd name="connsiteY8" fmla="*/ 100393 h 100393"/>
                <a:gd name="connsiteX9" fmla="*/ 0 w 84105"/>
                <a:gd name="connsiteY9" fmla="*/ 100393 h 100393"/>
                <a:gd name="connsiteX10" fmla="*/ 40196 w 84105"/>
                <a:gd name="connsiteY10" fmla="*/ 0 h 100393"/>
                <a:gd name="connsiteX11" fmla="*/ 44672 w 84105"/>
                <a:gd name="connsiteY11" fmla="*/ 0 h 100393"/>
                <a:gd name="connsiteX12" fmla="*/ 84106 w 84105"/>
                <a:gd name="connsiteY12" fmla="*/ 100393 h 100393"/>
                <a:gd name="connsiteX13" fmla="*/ 76200 w 84105"/>
                <a:gd name="connsiteY13" fmla="*/ 100393 h 100393"/>
                <a:gd name="connsiteX14" fmla="*/ 62389 w 84105"/>
                <a:gd name="connsiteY14" fmla="*/ 65056 h 1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4105" h="100393">
                  <a:moveTo>
                    <a:pt x="24289" y="58769"/>
                  </a:moveTo>
                  <a:lnTo>
                    <a:pt x="60103" y="58769"/>
                  </a:lnTo>
                  <a:lnTo>
                    <a:pt x="46482" y="22669"/>
                  </a:lnTo>
                  <a:cubicBezTo>
                    <a:pt x="45339" y="19812"/>
                    <a:pt x="44006" y="15907"/>
                    <a:pt x="42386" y="10858"/>
                  </a:cubicBezTo>
                  <a:cubicBezTo>
                    <a:pt x="41148" y="15240"/>
                    <a:pt x="39815" y="19240"/>
                    <a:pt x="38386" y="22765"/>
                  </a:cubicBezTo>
                  <a:lnTo>
                    <a:pt x="24289" y="58769"/>
                  </a:lnTo>
                  <a:close/>
                  <a:moveTo>
                    <a:pt x="62389" y="65056"/>
                  </a:moveTo>
                  <a:lnTo>
                    <a:pt x="21717" y="65056"/>
                  </a:lnTo>
                  <a:lnTo>
                    <a:pt x="7716" y="100393"/>
                  </a:lnTo>
                  <a:lnTo>
                    <a:pt x="0" y="100393"/>
                  </a:lnTo>
                  <a:lnTo>
                    <a:pt x="40196" y="0"/>
                  </a:lnTo>
                  <a:lnTo>
                    <a:pt x="44672" y="0"/>
                  </a:lnTo>
                  <a:lnTo>
                    <a:pt x="84106" y="100393"/>
                  </a:lnTo>
                  <a:lnTo>
                    <a:pt x="76200" y="100393"/>
                  </a:lnTo>
                  <a:lnTo>
                    <a:pt x="62389" y="65056"/>
                  </a:lnTo>
                  <a:close/>
                </a:path>
              </a:pathLst>
            </a:custGeom>
            <a:solidFill>
              <a:srgbClr val="0D2160"/>
            </a:solidFill>
            <a:ln w="9525" cap="flat">
              <a:noFill/>
              <a:prstDash val="solid"/>
              <a:miter/>
            </a:ln>
          </p:spPr>
          <p:txBody>
            <a:bodyPr rtlCol="0" anchor="ctr"/>
            <a:lstStyle/>
            <a:p>
              <a:endParaRPr lang="en-ID"/>
            </a:p>
          </p:txBody>
        </p:sp>
        <p:sp>
          <p:nvSpPr>
            <p:cNvPr id="29" name="Freeform: Shape 28">
              <a:extLst>
                <a:ext uri="{FF2B5EF4-FFF2-40B4-BE49-F238E27FC236}">
                  <a16:creationId xmlns:a16="http://schemas.microsoft.com/office/drawing/2014/main" id="{2674AE65-4116-EFCC-47B8-29AD2C6DF2BE}"/>
                </a:ext>
              </a:extLst>
            </p:cNvPr>
            <p:cNvSpPr/>
            <p:nvPr/>
          </p:nvSpPr>
          <p:spPr>
            <a:xfrm>
              <a:off x="11639581" y="3263265"/>
              <a:ext cx="53530" cy="77152"/>
            </a:xfrm>
            <a:custGeom>
              <a:avLst/>
              <a:gdLst>
                <a:gd name="connsiteX0" fmla="*/ 34004 w 53530"/>
                <a:gd name="connsiteY0" fmla="*/ 77152 h 77152"/>
                <a:gd name="connsiteX1" fmla="*/ 9049 w 53530"/>
                <a:gd name="connsiteY1" fmla="*/ 67056 h 77152"/>
                <a:gd name="connsiteX2" fmla="*/ 0 w 53530"/>
                <a:gd name="connsiteY2" fmla="*/ 39052 h 77152"/>
                <a:gd name="connsiteX3" fmla="*/ 9430 w 53530"/>
                <a:gd name="connsiteY3" fmla="*/ 10287 h 77152"/>
                <a:gd name="connsiteX4" fmla="*/ 35052 w 53530"/>
                <a:gd name="connsiteY4" fmla="*/ 0 h 77152"/>
                <a:gd name="connsiteX5" fmla="*/ 53531 w 53530"/>
                <a:gd name="connsiteY5" fmla="*/ 3334 h 77152"/>
                <a:gd name="connsiteX6" fmla="*/ 51626 w 53530"/>
                <a:gd name="connsiteY6" fmla="*/ 9334 h 77152"/>
                <a:gd name="connsiteX7" fmla="*/ 34862 w 53530"/>
                <a:gd name="connsiteY7" fmla="*/ 6096 h 77152"/>
                <a:gd name="connsiteX8" fmla="*/ 14097 w 53530"/>
                <a:gd name="connsiteY8" fmla="*/ 14573 h 77152"/>
                <a:gd name="connsiteX9" fmla="*/ 7049 w 53530"/>
                <a:gd name="connsiteY9" fmla="*/ 38862 h 77152"/>
                <a:gd name="connsiteX10" fmla="*/ 14097 w 53530"/>
                <a:gd name="connsiteY10" fmla="*/ 62389 h 77152"/>
                <a:gd name="connsiteX11" fmla="*/ 33814 w 53530"/>
                <a:gd name="connsiteY11" fmla="*/ 70866 h 77152"/>
                <a:gd name="connsiteX12" fmla="*/ 52578 w 53530"/>
                <a:gd name="connsiteY12" fmla="*/ 67246 h 77152"/>
                <a:gd name="connsiteX13" fmla="*/ 52578 w 53530"/>
                <a:gd name="connsiteY13" fmla="*/ 73533 h 77152"/>
                <a:gd name="connsiteX14" fmla="*/ 34004 w 53530"/>
                <a:gd name="connsiteY14" fmla="*/ 77152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530" h="77152">
                  <a:moveTo>
                    <a:pt x="34004" y="77152"/>
                  </a:moveTo>
                  <a:cubicBezTo>
                    <a:pt x="23336" y="77152"/>
                    <a:pt x="15050" y="73819"/>
                    <a:pt x="9049" y="67056"/>
                  </a:cubicBezTo>
                  <a:cubicBezTo>
                    <a:pt x="3048" y="60388"/>
                    <a:pt x="0" y="51054"/>
                    <a:pt x="0" y="39052"/>
                  </a:cubicBezTo>
                  <a:cubicBezTo>
                    <a:pt x="0" y="26765"/>
                    <a:pt x="3143" y="17145"/>
                    <a:pt x="9430" y="10287"/>
                  </a:cubicBezTo>
                  <a:cubicBezTo>
                    <a:pt x="15716" y="3429"/>
                    <a:pt x="24194" y="0"/>
                    <a:pt x="35052" y="0"/>
                  </a:cubicBezTo>
                  <a:cubicBezTo>
                    <a:pt x="41434" y="0"/>
                    <a:pt x="47625" y="1143"/>
                    <a:pt x="53531" y="3334"/>
                  </a:cubicBezTo>
                  <a:lnTo>
                    <a:pt x="51626" y="9334"/>
                  </a:lnTo>
                  <a:cubicBezTo>
                    <a:pt x="45244" y="7239"/>
                    <a:pt x="39624" y="6096"/>
                    <a:pt x="34862" y="6096"/>
                  </a:cubicBezTo>
                  <a:cubicBezTo>
                    <a:pt x="25718" y="6096"/>
                    <a:pt x="18860" y="8953"/>
                    <a:pt x="14097" y="14573"/>
                  </a:cubicBezTo>
                  <a:cubicBezTo>
                    <a:pt x="9430" y="20193"/>
                    <a:pt x="7049" y="28289"/>
                    <a:pt x="7049" y="38862"/>
                  </a:cubicBezTo>
                  <a:cubicBezTo>
                    <a:pt x="7049" y="48863"/>
                    <a:pt x="9430" y="56769"/>
                    <a:pt x="14097" y="62389"/>
                  </a:cubicBezTo>
                  <a:cubicBezTo>
                    <a:pt x="18764" y="68104"/>
                    <a:pt x="25337" y="70866"/>
                    <a:pt x="33814" y="70866"/>
                  </a:cubicBezTo>
                  <a:cubicBezTo>
                    <a:pt x="40577" y="70866"/>
                    <a:pt x="46863" y="69628"/>
                    <a:pt x="52578" y="67246"/>
                  </a:cubicBezTo>
                  <a:lnTo>
                    <a:pt x="52578" y="73533"/>
                  </a:lnTo>
                  <a:cubicBezTo>
                    <a:pt x="47911" y="76009"/>
                    <a:pt x="41720" y="77152"/>
                    <a:pt x="34004" y="77152"/>
                  </a:cubicBezTo>
                </a:path>
              </a:pathLst>
            </a:custGeom>
            <a:solidFill>
              <a:srgbClr val="0D2160"/>
            </a:solidFill>
            <a:ln w="9525" cap="flat">
              <a:noFill/>
              <a:prstDash val="solid"/>
              <a:miter/>
            </a:ln>
          </p:spPr>
          <p:txBody>
            <a:bodyPr rtlCol="0" anchor="ctr"/>
            <a:lstStyle/>
            <a:p>
              <a:endParaRPr lang="en-ID"/>
            </a:p>
          </p:txBody>
        </p:sp>
        <p:sp>
          <p:nvSpPr>
            <p:cNvPr id="30" name="Freeform: Shape 29">
              <a:extLst>
                <a:ext uri="{FF2B5EF4-FFF2-40B4-BE49-F238E27FC236}">
                  <a16:creationId xmlns:a16="http://schemas.microsoft.com/office/drawing/2014/main" id="{2495777E-874E-8F13-1C6A-2647475C928F}"/>
                </a:ext>
              </a:extLst>
            </p:cNvPr>
            <p:cNvSpPr/>
            <p:nvPr/>
          </p:nvSpPr>
          <p:spPr>
            <a:xfrm>
              <a:off x="11700160" y="3246691"/>
              <a:ext cx="41528" cy="93725"/>
            </a:xfrm>
            <a:custGeom>
              <a:avLst/>
              <a:gdLst>
                <a:gd name="connsiteX0" fmla="*/ 30289 w 41528"/>
                <a:gd name="connsiteY0" fmla="*/ 87725 h 93725"/>
                <a:gd name="connsiteX1" fmla="*/ 41529 w 41528"/>
                <a:gd name="connsiteY1" fmla="*/ 86678 h 93725"/>
                <a:gd name="connsiteX2" fmla="*/ 41529 w 41528"/>
                <a:gd name="connsiteY2" fmla="*/ 92107 h 93725"/>
                <a:gd name="connsiteX3" fmla="*/ 30194 w 41528"/>
                <a:gd name="connsiteY3" fmla="*/ 93726 h 93725"/>
                <a:gd name="connsiteX4" fmla="*/ 15621 w 41528"/>
                <a:gd name="connsiteY4" fmla="*/ 88487 h 93725"/>
                <a:gd name="connsiteX5" fmla="*/ 10954 w 41528"/>
                <a:gd name="connsiteY5" fmla="*/ 71914 h 93725"/>
                <a:gd name="connsiteX6" fmla="*/ 10954 w 41528"/>
                <a:gd name="connsiteY6" fmla="*/ 23908 h 93725"/>
                <a:gd name="connsiteX7" fmla="*/ 0 w 41528"/>
                <a:gd name="connsiteY7" fmla="*/ 23908 h 93725"/>
                <a:gd name="connsiteX8" fmla="*/ 0 w 41528"/>
                <a:gd name="connsiteY8" fmla="*/ 19907 h 93725"/>
                <a:gd name="connsiteX9" fmla="*/ 10954 w 41528"/>
                <a:gd name="connsiteY9" fmla="*/ 16859 h 93725"/>
                <a:gd name="connsiteX10" fmla="*/ 14383 w 41528"/>
                <a:gd name="connsiteY10" fmla="*/ 0 h 93725"/>
                <a:gd name="connsiteX11" fmla="*/ 17812 w 41528"/>
                <a:gd name="connsiteY11" fmla="*/ 0 h 93725"/>
                <a:gd name="connsiteX12" fmla="*/ 17812 w 41528"/>
                <a:gd name="connsiteY12" fmla="*/ 18002 h 93725"/>
                <a:gd name="connsiteX13" fmla="*/ 39624 w 41528"/>
                <a:gd name="connsiteY13" fmla="*/ 18002 h 93725"/>
                <a:gd name="connsiteX14" fmla="*/ 39624 w 41528"/>
                <a:gd name="connsiteY14" fmla="*/ 23908 h 93725"/>
                <a:gd name="connsiteX15" fmla="*/ 17812 w 41528"/>
                <a:gd name="connsiteY15" fmla="*/ 23908 h 93725"/>
                <a:gd name="connsiteX16" fmla="*/ 17812 w 41528"/>
                <a:gd name="connsiteY16" fmla="*/ 70961 h 93725"/>
                <a:gd name="connsiteX17" fmla="*/ 20860 w 41528"/>
                <a:gd name="connsiteY17" fmla="*/ 83629 h 93725"/>
                <a:gd name="connsiteX18" fmla="*/ 30289 w 41528"/>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528" h="93725">
                  <a:moveTo>
                    <a:pt x="30289" y="87725"/>
                  </a:moveTo>
                  <a:cubicBezTo>
                    <a:pt x="34576" y="87725"/>
                    <a:pt x="38290" y="87344"/>
                    <a:pt x="41529" y="86678"/>
                  </a:cubicBezTo>
                  <a:lnTo>
                    <a:pt x="41529" y="92107"/>
                  </a:lnTo>
                  <a:cubicBezTo>
                    <a:pt x="38290" y="93154"/>
                    <a:pt x="34480" y="93726"/>
                    <a:pt x="30194" y="93726"/>
                  </a:cubicBezTo>
                  <a:cubicBezTo>
                    <a:pt x="23622" y="93726"/>
                    <a:pt x="18764" y="91916"/>
                    <a:pt x="15621" y="88487"/>
                  </a:cubicBezTo>
                  <a:cubicBezTo>
                    <a:pt x="12478" y="84963"/>
                    <a:pt x="10954" y="79438"/>
                    <a:pt x="10954" y="71914"/>
                  </a:cubicBezTo>
                  <a:lnTo>
                    <a:pt x="10954" y="23908"/>
                  </a:lnTo>
                  <a:lnTo>
                    <a:pt x="0" y="23908"/>
                  </a:lnTo>
                  <a:lnTo>
                    <a:pt x="0" y="19907"/>
                  </a:lnTo>
                  <a:lnTo>
                    <a:pt x="10954" y="16859"/>
                  </a:lnTo>
                  <a:lnTo>
                    <a:pt x="14383" y="0"/>
                  </a:lnTo>
                  <a:lnTo>
                    <a:pt x="17812" y="0"/>
                  </a:lnTo>
                  <a:lnTo>
                    <a:pt x="17812" y="18002"/>
                  </a:lnTo>
                  <a:lnTo>
                    <a:pt x="39624" y="18002"/>
                  </a:lnTo>
                  <a:lnTo>
                    <a:pt x="39624" y="23908"/>
                  </a:lnTo>
                  <a:lnTo>
                    <a:pt x="17812" y="23908"/>
                  </a:lnTo>
                  <a:lnTo>
                    <a:pt x="17812" y="70961"/>
                  </a:lnTo>
                  <a:cubicBezTo>
                    <a:pt x="17812" y="76676"/>
                    <a:pt x="18859" y="80867"/>
                    <a:pt x="20860" y="83629"/>
                  </a:cubicBezTo>
                  <a:cubicBezTo>
                    <a:pt x="22860" y="86296"/>
                    <a:pt x="26003" y="87725"/>
                    <a:pt x="30289" y="87725"/>
                  </a:cubicBezTo>
                </a:path>
              </a:pathLst>
            </a:custGeom>
            <a:solidFill>
              <a:srgbClr val="0D2160"/>
            </a:solidFill>
            <a:ln w="9525" cap="flat">
              <a:noFill/>
              <a:prstDash val="solid"/>
              <a:miter/>
            </a:ln>
          </p:spPr>
          <p:txBody>
            <a:bodyPr rtlCol="0" anchor="ctr"/>
            <a:lstStyle/>
            <a:p>
              <a:endParaRPr lang="en-ID"/>
            </a:p>
          </p:txBody>
        </p:sp>
        <p:sp>
          <p:nvSpPr>
            <p:cNvPr id="31" name="Freeform: Shape 30">
              <a:extLst>
                <a:ext uri="{FF2B5EF4-FFF2-40B4-BE49-F238E27FC236}">
                  <a16:creationId xmlns:a16="http://schemas.microsoft.com/office/drawing/2014/main" id="{0A3C4D2B-4A4B-E169-2F51-FD99471EFEB7}"/>
                </a:ext>
              </a:extLst>
            </p:cNvPr>
            <p:cNvSpPr/>
            <p:nvPr/>
          </p:nvSpPr>
          <p:spPr>
            <a:xfrm>
              <a:off x="11752452"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2" name="Freeform: Shape 31">
              <a:extLst>
                <a:ext uri="{FF2B5EF4-FFF2-40B4-BE49-F238E27FC236}">
                  <a16:creationId xmlns:a16="http://schemas.microsoft.com/office/drawing/2014/main" id="{CA2FA431-BA8B-E08C-A89F-4A3CD9588D72}"/>
                </a:ext>
              </a:extLst>
            </p:cNvPr>
            <p:cNvSpPr/>
            <p:nvPr/>
          </p:nvSpPr>
          <p:spPr>
            <a:xfrm>
              <a:off x="11775408" y="3263265"/>
              <a:ext cx="65913" cy="77152"/>
            </a:xfrm>
            <a:custGeom>
              <a:avLst/>
              <a:gdLst>
                <a:gd name="connsiteX0" fmla="*/ 7239 w 65913"/>
                <a:gd name="connsiteY0" fmla="*/ 38481 h 77152"/>
                <a:gd name="connsiteX1" fmla="*/ 14002 w 65913"/>
                <a:gd name="connsiteY1" fmla="*/ 62389 h 77152"/>
                <a:gd name="connsiteX2" fmla="*/ 33052 w 65913"/>
                <a:gd name="connsiteY2" fmla="*/ 70961 h 77152"/>
                <a:gd name="connsiteX3" fmla="*/ 52102 w 65913"/>
                <a:gd name="connsiteY3" fmla="*/ 62389 h 77152"/>
                <a:gd name="connsiteX4" fmla="*/ 58864 w 65913"/>
                <a:gd name="connsiteY4" fmla="*/ 38481 h 77152"/>
                <a:gd name="connsiteX5" fmla="*/ 52006 w 65913"/>
                <a:gd name="connsiteY5" fmla="*/ 14573 h 77152"/>
                <a:gd name="connsiteX6" fmla="*/ 32861 w 65913"/>
                <a:gd name="connsiteY6" fmla="*/ 6096 h 77152"/>
                <a:gd name="connsiteX7" fmla="*/ 13906 w 65913"/>
                <a:gd name="connsiteY7" fmla="*/ 14573 h 77152"/>
                <a:gd name="connsiteX8" fmla="*/ 7239 w 65913"/>
                <a:gd name="connsiteY8" fmla="*/ 38481 h 77152"/>
                <a:gd name="connsiteX9" fmla="*/ 65913 w 65913"/>
                <a:gd name="connsiteY9" fmla="*/ 38481 h 77152"/>
                <a:gd name="connsiteX10" fmla="*/ 57055 w 65913"/>
                <a:gd name="connsiteY10" fmla="*/ 66961 h 77152"/>
                <a:gd name="connsiteX11" fmla="*/ 32671 w 65913"/>
                <a:gd name="connsiteY11" fmla="*/ 77152 h 77152"/>
                <a:gd name="connsiteX12" fmla="*/ 15430 w 65913"/>
                <a:gd name="connsiteY12" fmla="*/ 72485 h 77152"/>
                <a:gd name="connsiteX13" fmla="*/ 4001 w 65913"/>
                <a:gd name="connsiteY13" fmla="*/ 58960 h 77152"/>
                <a:gd name="connsiteX14" fmla="*/ 0 w 65913"/>
                <a:gd name="connsiteY14" fmla="*/ 38576 h 77152"/>
                <a:gd name="connsiteX15" fmla="*/ 8858 w 65913"/>
                <a:gd name="connsiteY15" fmla="*/ 10192 h 77152"/>
                <a:gd name="connsiteX16" fmla="*/ 33052 w 65913"/>
                <a:gd name="connsiteY16" fmla="*/ 0 h 77152"/>
                <a:gd name="connsiteX17" fmla="*/ 57055 w 65913"/>
                <a:gd name="connsiteY17" fmla="*/ 10287 h 77152"/>
                <a:gd name="connsiteX18" fmla="*/ 65913 w 65913"/>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3" h="77152">
                  <a:moveTo>
                    <a:pt x="7239" y="38481"/>
                  </a:moveTo>
                  <a:cubicBezTo>
                    <a:pt x="7239" y="48673"/>
                    <a:pt x="9430" y="56674"/>
                    <a:pt x="14002" y="62389"/>
                  </a:cubicBezTo>
                  <a:cubicBezTo>
                    <a:pt x="18479" y="68104"/>
                    <a:pt x="24860" y="70961"/>
                    <a:pt x="33052" y="70961"/>
                  </a:cubicBezTo>
                  <a:cubicBezTo>
                    <a:pt x="41243" y="70961"/>
                    <a:pt x="47625" y="68104"/>
                    <a:pt x="52102" y="62389"/>
                  </a:cubicBezTo>
                  <a:cubicBezTo>
                    <a:pt x="56579" y="56674"/>
                    <a:pt x="58864" y="48673"/>
                    <a:pt x="58864" y="38481"/>
                  </a:cubicBezTo>
                  <a:cubicBezTo>
                    <a:pt x="58864" y="28194"/>
                    <a:pt x="56579" y="20288"/>
                    <a:pt x="52006" y="14573"/>
                  </a:cubicBezTo>
                  <a:cubicBezTo>
                    <a:pt x="47530" y="8953"/>
                    <a:pt x="41148" y="6096"/>
                    <a:pt x="32861" y="6096"/>
                  </a:cubicBezTo>
                  <a:cubicBezTo>
                    <a:pt x="24670" y="6096"/>
                    <a:pt x="18288" y="8953"/>
                    <a:pt x="13906" y="14573"/>
                  </a:cubicBezTo>
                  <a:cubicBezTo>
                    <a:pt x="9525" y="20193"/>
                    <a:pt x="7239" y="28194"/>
                    <a:pt x="7239" y="38481"/>
                  </a:cubicBezTo>
                  <a:moveTo>
                    <a:pt x="65913" y="38481"/>
                  </a:moveTo>
                  <a:cubicBezTo>
                    <a:pt x="65913" y="50578"/>
                    <a:pt x="62960" y="60103"/>
                    <a:pt x="57055" y="66961"/>
                  </a:cubicBezTo>
                  <a:cubicBezTo>
                    <a:pt x="51149" y="73819"/>
                    <a:pt x="43053" y="77152"/>
                    <a:pt x="32671" y="77152"/>
                  </a:cubicBezTo>
                  <a:cubicBezTo>
                    <a:pt x="26194" y="77152"/>
                    <a:pt x="20384" y="75533"/>
                    <a:pt x="15430" y="72485"/>
                  </a:cubicBezTo>
                  <a:cubicBezTo>
                    <a:pt x="10478" y="69342"/>
                    <a:pt x="6668" y="64865"/>
                    <a:pt x="4001" y="58960"/>
                  </a:cubicBezTo>
                  <a:cubicBezTo>
                    <a:pt x="1334" y="53054"/>
                    <a:pt x="0" y="46292"/>
                    <a:pt x="0" y="38576"/>
                  </a:cubicBezTo>
                  <a:cubicBezTo>
                    <a:pt x="0" y="26479"/>
                    <a:pt x="2953" y="16954"/>
                    <a:pt x="8858" y="10192"/>
                  </a:cubicBezTo>
                  <a:cubicBezTo>
                    <a:pt x="14764" y="3429"/>
                    <a:pt x="22765" y="0"/>
                    <a:pt x="33052" y="0"/>
                  </a:cubicBezTo>
                  <a:cubicBezTo>
                    <a:pt x="43244"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3" name="Freeform: Shape 32">
              <a:extLst>
                <a:ext uri="{FF2B5EF4-FFF2-40B4-BE49-F238E27FC236}">
                  <a16:creationId xmlns:a16="http://schemas.microsoft.com/office/drawing/2014/main" id="{4D38316B-58F5-9F62-784A-82F71CB23AF3}"/>
                </a:ext>
              </a:extLst>
            </p:cNvPr>
            <p:cNvSpPr/>
            <p:nvPr/>
          </p:nvSpPr>
          <p:spPr>
            <a:xfrm>
              <a:off x="11856751" y="3263265"/>
              <a:ext cx="58578" cy="75818"/>
            </a:xfrm>
            <a:custGeom>
              <a:avLst/>
              <a:gdLst>
                <a:gd name="connsiteX0" fmla="*/ 51816 w 58578"/>
                <a:gd name="connsiteY0" fmla="*/ 75819 h 75818"/>
                <a:gd name="connsiteX1" fmla="*/ 51816 w 58578"/>
                <a:gd name="connsiteY1" fmla="*/ 27622 h 75818"/>
                <a:gd name="connsiteX2" fmla="*/ 47149 w 58578"/>
                <a:gd name="connsiteY2" fmla="*/ 11335 h 75818"/>
                <a:gd name="connsiteX3" fmla="*/ 32480 w 58578"/>
                <a:gd name="connsiteY3" fmla="*/ 6191 h 75818"/>
                <a:gd name="connsiteX4" fmla="*/ 12954 w 58578"/>
                <a:gd name="connsiteY4" fmla="*/ 12954 h 75818"/>
                <a:gd name="connsiteX5" fmla="*/ 6763 w 58578"/>
                <a:gd name="connsiteY5" fmla="*/ 34766 h 75818"/>
                <a:gd name="connsiteX6" fmla="*/ 6763 w 58578"/>
                <a:gd name="connsiteY6" fmla="*/ 75819 h 75818"/>
                <a:gd name="connsiteX7" fmla="*/ 0 w 58578"/>
                <a:gd name="connsiteY7" fmla="*/ 75819 h 75818"/>
                <a:gd name="connsiteX8" fmla="*/ 0 w 58578"/>
                <a:gd name="connsiteY8" fmla="*/ 1429 h 75818"/>
                <a:gd name="connsiteX9" fmla="*/ 5715 w 58578"/>
                <a:gd name="connsiteY9" fmla="*/ 1429 h 75818"/>
                <a:gd name="connsiteX10" fmla="*/ 7048 w 58578"/>
                <a:gd name="connsiteY10" fmla="*/ 11621 h 75818"/>
                <a:gd name="connsiteX11" fmla="*/ 7429 w 58578"/>
                <a:gd name="connsiteY11" fmla="*/ 11621 h 75818"/>
                <a:gd name="connsiteX12" fmla="*/ 33242 w 58578"/>
                <a:gd name="connsiteY12" fmla="*/ 0 h 75818"/>
                <a:gd name="connsiteX13" fmla="*/ 58579 w 58578"/>
                <a:gd name="connsiteY13" fmla="*/ 27146 h 75818"/>
                <a:gd name="connsiteX14" fmla="*/ 58579 w 58578"/>
                <a:gd name="connsiteY14" fmla="*/ 75819 h 75818"/>
                <a:gd name="connsiteX15" fmla="*/ 51816 w 58578"/>
                <a:gd name="connsiteY15" fmla="*/ 75819 h 75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578" h="75818">
                  <a:moveTo>
                    <a:pt x="51816" y="75819"/>
                  </a:moveTo>
                  <a:lnTo>
                    <a:pt x="51816" y="27622"/>
                  </a:lnTo>
                  <a:cubicBezTo>
                    <a:pt x="51816" y="20193"/>
                    <a:pt x="50197" y="14668"/>
                    <a:pt x="47149" y="11335"/>
                  </a:cubicBezTo>
                  <a:cubicBezTo>
                    <a:pt x="44005" y="7906"/>
                    <a:pt x="39148" y="6191"/>
                    <a:pt x="32480" y="6191"/>
                  </a:cubicBezTo>
                  <a:cubicBezTo>
                    <a:pt x="23622" y="6191"/>
                    <a:pt x="17050" y="8477"/>
                    <a:pt x="12954" y="12954"/>
                  </a:cubicBezTo>
                  <a:cubicBezTo>
                    <a:pt x="8858" y="17431"/>
                    <a:pt x="6763" y="24765"/>
                    <a:pt x="6763" y="34766"/>
                  </a:cubicBezTo>
                  <a:lnTo>
                    <a:pt x="6763" y="75819"/>
                  </a:lnTo>
                  <a:lnTo>
                    <a:pt x="0" y="75819"/>
                  </a:lnTo>
                  <a:lnTo>
                    <a:pt x="0" y="1429"/>
                  </a:lnTo>
                  <a:lnTo>
                    <a:pt x="5715" y="1429"/>
                  </a:lnTo>
                  <a:lnTo>
                    <a:pt x="7048" y="11621"/>
                  </a:lnTo>
                  <a:lnTo>
                    <a:pt x="7429" y="11621"/>
                  </a:lnTo>
                  <a:cubicBezTo>
                    <a:pt x="12287" y="3905"/>
                    <a:pt x="20860" y="0"/>
                    <a:pt x="33242" y="0"/>
                  </a:cubicBezTo>
                  <a:cubicBezTo>
                    <a:pt x="50101" y="0"/>
                    <a:pt x="58579" y="9049"/>
                    <a:pt x="58579" y="27146"/>
                  </a:cubicBezTo>
                  <a:lnTo>
                    <a:pt x="58579" y="75819"/>
                  </a:lnTo>
                  <a:lnTo>
                    <a:pt x="51816" y="75819"/>
                  </a:lnTo>
                  <a:close/>
                </a:path>
              </a:pathLst>
            </a:custGeom>
            <a:solidFill>
              <a:srgbClr val="0D2160"/>
            </a:solidFill>
            <a:ln w="9525" cap="flat">
              <a:noFill/>
              <a:prstDash val="solid"/>
              <a:miter/>
            </a:ln>
          </p:spPr>
          <p:txBody>
            <a:bodyPr rtlCol="0" anchor="ctr"/>
            <a:lstStyle/>
            <a:p>
              <a:endParaRPr lang="en-ID"/>
            </a:p>
          </p:txBody>
        </p:sp>
        <p:sp>
          <p:nvSpPr>
            <p:cNvPr id="34" name="Freeform: Shape 33">
              <a:extLst>
                <a:ext uri="{FF2B5EF4-FFF2-40B4-BE49-F238E27FC236}">
                  <a16:creationId xmlns:a16="http://schemas.microsoft.com/office/drawing/2014/main" id="{5687488C-19A3-03FA-1194-3EAA676614BB}"/>
                </a:ext>
              </a:extLst>
            </p:cNvPr>
            <p:cNvSpPr/>
            <p:nvPr/>
          </p:nvSpPr>
          <p:spPr>
            <a:xfrm>
              <a:off x="11963812" y="3237737"/>
              <a:ext cx="73914" cy="102679"/>
            </a:xfrm>
            <a:custGeom>
              <a:avLst/>
              <a:gdLst>
                <a:gd name="connsiteX0" fmla="*/ 48006 w 73914"/>
                <a:gd name="connsiteY0" fmla="*/ 6191 h 102679"/>
                <a:gd name="connsiteX1" fmla="*/ 18383 w 73914"/>
                <a:gd name="connsiteY1" fmla="*/ 18193 h 102679"/>
                <a:gd name="connsiteX2" fmla="*/ 7525 w 73914"/>
                <a:gd name="connsiteY2" fmla="*/ 51149 h 102679"/>
                <a:gd name="connsiteX3" fmla="*/ 17717 w 73914"/>
                <a:gd name="connsiteY3" fmla="*/ 84392 h 102679"/>
                <a:gd name="connsiteX4" fmla="*/ 46863 w 73914"/>
                <a:gd name="connsiteY4" fmla="*/ 96203 h 102679"/>
                <a:gd name="connsiteX5" fmla="*/ 70009 w 73914"/>
                <a:gd name="connsiteY5" fmla="*/ 92964 h 102679"/>
                <a:gd name="connsiteX6" fmla="*/ 70009 w 73914"/>
                <a:gd name="connsiteY6" fmla="*/ 99155 h 102679"/>
                <a:gd name="connsiteX7" fmla="*/ 45244 w 73914"/>
                <a:gd name="connsiteY7" fmla="*/ 102679 h 102679"/>
                <a:gd name="connsiteX8" fmla="*/ 12097 w 73914"/>
                <a:gd name="connsiteY8" fmla="*/ 89059 h 102679"/>
                <a:gd name="connsiteX9" fmla="*/ 0 w 73914"/>
                <a:gd name="connsiteY9" fmla="*/ 51054 h 102679"/>
                <a:gd name="connsiteX10" fmla="*/ 5810 w 73914"/>
                <a:gd name="connsiteY10" fmla="*/ 24194 h 102679"/>
                <a:gd name="connsiteX11" fmla="*/ 22479 w 73914"/>
                <a:gd name="connsiteY11" fmla="*/ 6287 h 102679"/>
                <a:gd name="connsiteX12" fmla="*/ 47720 w 73914"/>
                <a:gd name="connsiteY12" fmla="*/ 0 h 102679"/>
                <a:gd name="connsiteX13" fmla="*/ 73914 w 73914"/>
                <a:gd name="connsiteY13" fmla="*/ 5429 h 102679"/>
                <a:gd name="connsiteX14" fmla="*/ 71152 w 73914"/>
                <a:gd name="connsiteY14" fmla="*/ 11716 h 102679"/>
                <a:gd name="connsiteX15" fmla="*/ 48006 w 73914"/>
                <a:gd name="connsiteY15" fmla="*/ 6191 h 102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3914" h="102679">
                  <a:moveTo>
                    <a:pt x="48006" y="6191"/>
                  </a:moveTo>
                  <a:cubicBezTo>
                    <a:pt x="35433" y="6191"/>
                    <a:pt x="25622" y="10192"/>
                    <a:pt x="18383" y="18193"/>
                  </a:cubicBezTo>
                  <a:cubicBezTo>
                    <a:pt x="11144" y="26194"/>
                    <a:pt x="7525" y="37243"/>
                    <a:pt x="7525" y="51149"/>
                  </a:cubicBezTo>
                  <a:cubicBezTo>
                    <a:pt x="7525" y="65437"/>
                    <a:pt x="10954" y="76486"/>
                    <a:pt x="17717" y="84392"/>
                  </a:cubicBezTo>
                  <a:cubicBezTo>
                    <a:pt x="24479" y="92297"/>
                    <a:pt x="34195" y="96203"/>
                    <a:pt x="46863" y="96203"/>
                  </a:cubicBezTo>
                  <a:cubicBezTo>
                    <a:pt x="55245" y="96203"/>
                    <a:pt x="62960" y="95155"/>
                    <a:pt x="70009" y="92964"/>
                  </a:cubicBezTo>
                  <a:lnTo>
                    <a:pt x="70009" y="99155"/>
                  </a:lnTo>
                  <a:cubicBezTo>
                    <a:pt x="63437" y="101441"/>
                    <a:pt x="55150" y="102679"/>
                    <a:pt x="45244" y="102679"/>
                  </a:cubicBezTo>
                  <a:cubicBezTo>
                    <a:pt x="31147" y="102679"/>
                    <a:pt x="20193" y="98108"/>
                    <a:pt x="12097" y="89059"/>
                  </a:cubicBezTo>
                  <a:cubicBezTo>
                    <a:pt x="4001" y="80010"/>
                    <a:pt x="0" y="67246"/>
                    <a:pt x="0" y="51054"/>
                  </a:cubicBezTo>
                  <a:cubicBezTo>
                    <a:pt x="0" y="40862"/>
                    <a:pt x="1905" y="31909"/>
                    <a:pt x="5810" y="24194"/>
                  </a:cubicBezTo>
                  <a:cubicBezTo>
                    <a:pt x="9620" y="16478"/>
                    <a:pt x="15240" y="10478"/>
                    <a:pt x="22479" y="6287"/>
                  </a:cubicBezTo>
                  <a:cubicBezTo>
                    <a:pt x="29718" y="2096"/>
                    <a:pt x="38100" y="0"/>
                    <a:pt x="47720" y="0"/>
                  </a:cubicBezTo>
                  <a:cubicBezTo>
                    <a:pt x="57436" y="0"/>
                    <a:pt x="66199" y="1810"/>
                    <a:pt x="73914" y="5429"/>
                  </a:cubicBezTo>
                  <a:lnTo>
                    <a:pt x="71152" y="11716"/>
                  </a:lnTo>
                  <a:cubicBezTo>
                    <a:pt x="63627" y="8001"/>
                    <a:pt x="56007" y="6191"/>
                    <a:pt x="48006" y="6191"/>
                  </a:cubicBezTo>
                </a:path>
              </a:pathLst>
            </a:custGeom>
            <a:solidFill>
              <a:srgbClr val="0D2160"/>
            </a:solidFill>
            <a:ln w="9525" cap="flat">
              <a:noFill/>
              <a:prstDash val="solid"/>
              <a:miter/>
            </a:ln>
          </p:spPr>
          <p:txBody>
            <a:bodyPr rtlCol="0" anchor="ctr"/>
            <a:lstStyle/>
            <a:p>
              <a:endParaRPr lang="en-ID"/>
            </a:p>
          </p:txBody>
        </p:sp>
        <p:sp>
          <p:nvSpPr>
            <p:cNvPr id="35" name="Freeform: Shape 34">
              <a:extLst>
                <a:ext uri="{FF2B5EF4-FFF2-40B4-BE49-F238E27FC236}">
                  <a16:creationId xmlns:a16="http://schemas.microsoft.com/office/drawing/2014/main" id="{BCA4E865-2B1E-B56B-E167-5AB7B1175189}"/>
                </a:ext>
              </a:extLst>
            </p:cNvPr>
            <p:cNvSpPr/>
            <p:nvPr/>
          </p:nvSpPr>
          <p:spPr>
            <a:xfrm>
              <a:off x="12041632" y="3263265"/>
              <a:ext cx="65912" cy="77152"/>
            </a:xfrm>
            <a:custGeom>
              <a:avLst/>
              <a:gdLst>
                <a:gd name="connsiteX0" fmla="*/ 7144 w 65912"/>
                <a:gd name="connsiteY0" fmla="*/ 38481 h 77152"/>
                <a:gd name="connsiteX1" fmla="*/ 13906 w 65912"/>
                <a:gd name="connsiteY1" fmla="*/ 62389 h 77152"/>
                <a:gd name="connsiteX2" fmla="*/ 32956 w 65912"/>
                <a:gd name="connsiteY2" fmla="*/ 70961 h 77152"/>
                <a:gd name="connsiteX3" fmla="*/ 52006 w 65912"/>
                <a:gd name="connsiteY3" fmla="*/ 62389 h 77152"/>
                <a:gd name="connsiteX4" fmla="*/ 58769 w 65912"/>
                <a:gd name="connsiteY4" fmla="*/ 38481 h 77152"/>
                <a:gd name="connsiteX5" fmla="*/ 51911 w 65912"/>
                <a:gd name="connsiteY5" fmla="*/ 14573 h 77152"/>
                <a:gd name="connsiteX6" fmla="*/ 32766 w 65912"/>
                <a:gd name="connsiteY6" fmla="*/ 6096 h 77152"/>
                <a:gd name="connsiteX7" fmla="*/ 13811 w 65912"/>
                <a:gd name="connsiteY7" fmla="*/ 14573 h 77152"/>
                <a:gd name="connsiteX8" fmla="*/ 7144 w 65912"/>
                <a:gd name="connsiteY8" fmla="*/ 38481 h 77152"/>
                <a:gd name="connsiteX9" fmla="*/ 65913 w 65912"/>
                <a:gd name="connsiteY9" fmla="*/ 38481 h 77152"/>
                <a:gd name="connsiteX10" fmla="*/ 57055 w 65912"/>
                <a:gd name="connsiteY10" fmla="*/ 66961 h 77152"/>
                <a:gd name="connsiteX11" fmla="*/ 32671 w 65912"/>
                <a:gd name="connsiteY11" fmla="*/ 77152 h 77152"/>
                <a:gd name="connsiteX12" fmla="*/ 15430 w 65912"/>
                <a:gd name="connsiteY12" fmla="*/ 72485 h 77152"/>
                <a:gd name="connsiteX13" fmla="*/ 4000 w 65912"/>
                <a:gd name="connsiteY13" fmla="*/ 58960 h 77152"/>
                <a:gd name="connsiteX14" fmla="*/ 0 w 65912"/>
                <a:gd name="connsiteY14" fmla="*/ 38576 h 77152"/>
                <a:gd name="connsiteX15" fmla="*/ 8858 w 65912"/>
                <a:gd name="connsiteY15" fmla="*/ 10192 h 77152"/>
                <a:gd name="connsiteX16" fmla="*/ 33052 w 65912"/>
                <a:gd name="connsiteY16" fmla="*/ 0 h 77152"/>
                <a:gd name="connsiteX17" fmla="*/ 57055 w 65912"/>
                <a:gd name="connsiteY17" fmla="*/ 10287 h 77152"/>
                <a:gd name="connsiteX18" fmla="*/ 65913 w 65912"/>
                <a:gd name="connsiteY18" fmla="*/ 38481 h 77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5912" h="77152">
                  <a:moveTo>
                    <a:pt x="7144" y="38481"/>
                  </a:moveTo>
                  <a:cubicBezTo>
                    <a:pt x="7144" y="48673"/>
                    <a:pt x="9334" y="56674"/>
                    <a:pt x="13906" y="62389"/>
                  </a:cubicBezTo>
                  <a:cubicBezTo>
                    <a:pt x="18383" y="68104"/>
                    <a:pt x="24765" y="70961"/>
                    <a:pt x="32956" y="70961"/>
                  </a:cubicBezTo>
                  <a:cubicBezTo>
                    <a:pt x="41148" y="70961"/>
                    <a:pt x="47530" y="68104"/>
                    <a:pt x="52006" y="62389"/>
                  </a:cubicBezTo>
                  <a:cubicBezTo>
                    <a:pt x="56483" y="56674"/>
                    <a:pt x="58769" y="48673"/>
                    <a:pt x="58769" y="38481"/>
                  </a:cubicBezTo>
                  <a:cubicBezTo>
                    <a:pt x="58769" y="28194"/>
                    <a:pt x="56483" y="20288"/>
                    <a:pt x="51911" y="14573"/>
                  </a:cubicBezTo>
                  <a:cubicBezTo>
                    <a:pt x="47339" y="8953"/>
                    <a:pt x="41053" y="6096"/>
                    <a:pt x="32766" y="6096"/>
                  </a:cubicBezTo>
                  <a:cubicBezTo>
                    <a:pt x="24574" y="6096"/>
                    <a:pt x="18193" y="8953"/>
                    <a:pt x="13811" y="14573"/>
                  </a:cubicBezTo>
                  <a:cubicBezTo>
                    <a:pt x="9430" y="20193"/>
                    <a:pt x="7144" y="28194"/>
                    <a:pt x="7144" y="38481"/>
                  </a:cubicBezTo>
                  <a:moveTo>
                    <a:pt x="65913" y="38481"/>
                  </a:moveTo>
                  <a:cubicBezTo>
                    <a:pt x="65913" y="50578"/>
                    <a:pt x="62960" y="60103"/>
                    <a:pt x="57055" y="66961"/>
                  </a:cubicBezTo>
                  <a:cubicBezTo>
                    <a:pt x="51149" y="73819"/>
                    <a:pt x="43053" y="77152"/>
                    <a:pt x="32671" y="77152"/>
                  </a:cubicBezTo>
                  <a:cubicBezTo>
                    <a:pt x="26194" y="77152"/>
                    <a:pt x="20383" y="75533"/>
                    <a:pt x="15430" y="72485"/>
                  </a:cubicBezTo>
                  <a:cubicBezTo>
                    <a:pt x="10477" y="69342"/>
                    <a:pt x="6667" y="64865"/>
                    <a:pt x="4000" y="58960"/>
                  </a:cubicBezTo>
                  <a:cubicBezTo>
                    <a:pt x="1333" y="53054"/>
                    <a:pt x="0" y="46292"/>
                    <a:pt x="0" y="38576"/>
                  </a:cubicBezTo>
                  <a:cubicBezTo>
                    <a:pt x="0" y="26479"/>
                    <a:pt x="2953" y="16954"/>
                    <a:pt x="8858" y="10192"/>
                  </a:cubicBezTo>
                  <a:cubicBezTo>
                    <a:pt x="14764" y="3429"/>
                    <a:pt x="22765" y="0"/>
                    <a:pt x="33052" y="0"/>
                  </a:cubicBezTo>
                  <a:cubicBezTo>
                    <a:pt x="43243" y="0"/>
                    <a:pt x="51340" y="3429"/>
                    <a:pt x="57055" y="10287"/>
                  </a:cubicBezTo>
                  <a:cubicBezTo>
                    <a:pt x="62960" y="17145"/>
                    <a:pt x="65913" y="26575"/>
                    <a:pt x="65913" y="38481"/>
                  </a:cubicBezTo>
                </a:path>
              </a:pathLst>
            </a:custGeom>
            <a:solidFill>
              <a:srgbClr val="0D2160"/>
            </a:solidFill>
            <a:ln w="9525" cap="flat">
              <a:noFill/>
              <a:prstDash val="solid"/>
              <a:miter/>
            </a:ln>
          </p:spPr>
          <p:txBody>
            <a:bodyPr rtlCol="0" anchor="ctr"/>
            <a:lstStyle/>
            <a:p>
              <a:endParaRPr lang="en-ID"/>
            </a:p>
          </p:txBody>
        </p:sp>
        <p:sp>
          <p:nvSpPr>
            <p:cNvPr id="36" name="Freeform: Shape 35">
              <a:extLst>
                <a:ext uri="{FF2B5EF4-FFF2-40B4-BE49-F238E27FC236}">
                  <a16:creationId xmlns:a16="http://schemas.microsoft.com/office/drawing/2014/main" id="{9A6B3816-970F-134B-5078-D07F39BE468E}"/>
                </a:ext>
              </a:extLst>
            </p:cNvPr>
            <p:cNvSpPr/>
            <p:nvPr/>
          </p:nvSpPr>
          <p:spPr>
            <a:xfrm>
              <a:off x="121228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245 w 99536"/>
                <a:gd name="connsiteY5" fmla="*/ 32195 h 75914"/>
                <a:gd name="connsiteX6" fmla="*/ 53245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8 w 99536"/>
                <a:gd name="connsiteY16" fmla="*/ 11621 h 75914"/>
                <a:gd name="connsiteX17" fmla="*/ 7429 w 99536"/>
                <a:gd name="connsiteY17" fmla="*/ 11621 h 75914"/>
                <a:gd name="connsiteX18" fmla="*/ 16192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8" y="6191"/>
                    <a:pt x="62389" y="8287"/>
                    <a:pt x="58769" y="12478"/>
                  </a:cubicBezTo>
                  <a:cubicBezTo>
                    <a:pt x="55150" y="16669"/>
                    <a:pt x="53245" y="23241"/>
                    <a:pt x="53245" y="32195"/>
                  </a:cubicBezTo>
                  <a:lnTo>
                    <a:pt x="53245"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8" y="11621"/>
                  </a:lnTo>
                  <a:lnTo>
                    <a:pt x="7429" y="11621"/>
                  </a:lnTo>
                  <a:cubicBezTo>
                    <a:pt x="9525" y="7906"/>
                    <a:pt x="12382" y="5048"/>
                    <a:pt x="16192" y="3048"/>
                  </a:cubicBezTo>
                  <a:cubicBezTo>
                    <a:pt x="20002" y="1048"/>
                    <a:pt x="24193" y="0"/>
                    <a:pt x="28670" y="0"/>
                  </a:cubicBezTo>
                  <a:cubicBezTo>
                    <a:pt x="40386" y="0"/>
                    <a:pt x="47911" y="4382"/>
                    <a:pt x="51245" y="13240"/>
                  </a:cubicBezTo>
                  <a:lnTo>
                    <a:pt x="51530" y="13240"/>
                  </a:lnTo>
                  <a:cubicBezTo>
                    <a:pt x="53912" y="8954"/>
                    <a:pt x="57245" y="5715"/>
                    <a:pt x="61246" y="3429"/>
                  </a:cubicBezTo>
                  <a:cubicBezTo>
                    <a:pt x="65341" y="1143"/>
                    <a:pt x="69913" y="0"/>
                    <a:pt x="75152" y="0"/>
                  </a:cubicBezTo>
                  <a:cubicBezTo>
                    <a:pt x="83248"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7" name="Freeform: Shape 36">
              <a:extLst>
                <a:ext uri="{FF2B5EF4-FFF2-40B4-BE49-F238E27FC236}">
                  <a16:creationId xmlns:a16="http://schemas.microsoft.com/office/drawing/2014/main" id="{65926500-D656-9340-FA61-E0DDCC75D13A}"/>
                </a:ext>
              </a:extLst>
            </p:cNvPr>
            <p:cNvSpPr/>
            <p:nvPr/>
          </p:nvSpPr>
          <p:spPr>
            <a:xfrm>
              <a:off x="12241180" y="3263169"/>
              <a:ext cx="99536" cy="75914"/>
            </a:xfrm>
            <a:custGeom>
              <a:avLst/>
              <a:gdLst>
                <a:gd name="connsiteX0" fmla="*/ 92964 w 99536"/>
                <a:gd name="connsiteY0" fmla="*/ 75914 h 75914"/>
                <a:gd name="connsiteX1" fmla="*/ 92964 w 99536"/>
                <a:gd name="connsiteY1" fmla="*/ 27146 h 75914"/>
                <a:gd name="connsiteX2" fmla="*/ 88678 w 99536"/>
                <a:gd name="connsiteY2" fmla="*/ 11240 h 75914"/>
                <a:gd name="connsiteX3" fmla="*/ 75629 w 99536"/>
                <a:gd name="connsiteY3" fmla="*/ 6191 h 75914"/>
                <a:gd name="connsiteX4" fmla="*/ 58769 w 99536"/>
                <a:gd name="connsiteY4" fmla="*/ 12478 h 75914"/>
                <a:gd name="connsiteX5" fmla="*/ 53340 w 99536"/>
                <a:gd name="connsiteY5" fmla="*/ 32195 h 75914"/>
                <a:gd name="connsiteX6" fmla="*/ 53340 w 99536"/>
                <a:gd name="connsiteY6" fmla="*/ 75819 h 75914"/>
                <a:gd name="connsiteX7" fmla="*/ 46387 w 99536"/>
                <a:gd name="connsiteY7" fmla="*/ 75819 h 75914"/>
                <a:gd name="connsiteX8" fmla="*/ 46387 w 99536"/>
                <a:gd name="connsiteY8" fmla="*/ 24956 h 75914"/>
                <a:gd name="connsiteX9" fmla="*/ 29146 w 99536"/>
                <a:gd name="connsiteY9" fmla="*/ 6096 h 75914"/>
                <a:gd name="connsiteX10" fmla="*/ 12097 w 99536"/>
                <a:gd name="connsiteY10" fmla="*/ 12954 h 75914"/>
                <a:gd name="connsiteX11" fmla="*/ 6763 w 99536"/>
                <a:gd name="connsiteY11" fmla="*/ 34766 h 75914"/>
                <a:gd name="connsiteX12" fmla="*/ 6763 w 99536"/>
                <a:gd name="connsiteY12" fmla="*/ 75819 h 75914"/>
                <a:gd name="connsiteX13" fmla="*/ 0 w 99536"/>
                <a:gd name="connsiteY13" fmla="*/ 75819 h 75914"/>
                <a:gd name="connsiteX14" fmla="*/ 0 w 99536"/>
                <a:gd name="connsiteY14" fmla="*/ 1429 h 75914"/>
                <a:gd name="connsiteX15" fmla="*/ 5620 w 99536"/>
                <a:gd name="connsiteY15" fmla="*/ 1429 h 75914"/>
                <a:gd name="connsiteX16" fmla="*/ 7049 w 99536"/>
                <a:gd name="connsiteY16" fmla="*/ 11621 h 75914"/>
                <a:gd name="connsiteX17" fmla="*/ 7429 w 99536"/>
                <a:gd name="connsiteY17" fmla="*/ 11621 h 75914"/>
                <a:gd name="connsiteX18" fmla="*/ 16193 w 99536"/>
                <a:gd name="connsiteY18" fmla="*/ 3048 h 75914"/>
                <a:gd name="connsiteX19" fmla="*/ 28670 w 99536"/>
                <a:gd name="connsiteY19" fmla="*/ 0 h 75914"/>
                <a:gd name="connsiteX20" fmla="*/ 51245 w 99536"/>
                <a:gd name="connsiteY20" fmla="*/ 13240 h 75914"/>
                <a:gd name="connsiteX21" fmla="*/ 51530 w 99536"/>
                <a:gd name="connsiteY21" fmla="*/ 13240 h 75914"/>
                <a:gd name="connsiteX22" fmla="*/ 61246 w 99536"/>
                <a:gd name="connsiteY22" fmla="*/ 3429 h 75914"/>
                <a:gd name="connsiteX23" fmla="*/ 75152 w 99536"/>
                <a:gd name="connsiteY23" fmla="*/ 0 h 75914"/>
                <a:gd name="connsiteX24" fmla="*/ 93440 w 99536"/>
                <a:gd name="connsiteY24" fmla="*/ 6477 h 75914"/>
                <a:gd name="connsiteX25" fmla="*/ 99536 w 99536"/>
                <a:gd name="connsiteY25" fmla="*/ 27146 h 75914"/>
                <a:gd name="connsiteX26" fmla="*/ 99536 w 99536"/>
                <a:gd name="connsiteY26" fmla="*/ 75819 h 75914"/>
                <a:gd name="connsiteX27" fmla="*/ 92964 w 99536"/>
                <a:gd name="connsiteY27" fmla="*/ 75819 h 75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9536" h="75914">
                  <a:moveTo>
                    <a:pt x="92964" y="75914"/>
                  </a:moveTo>
                  <a:lnTo>
                    <a:pt x="92964" y="27146"/>
                  </a:lnTo>
                  <a:cubicBezTo>
                    <a:pt x="92964" y="19907"/>
                    <a:pt x="91535" y="14573"/>
                    <a:pt x="88678" y="11240"/>
                  </a:cubicBezTo>
                  <a:cubicBezTo>
                    <a:pt x="85820" y="7906"/>
                    <a:pt x="81534" y="6191"/>
                    <a:pt x="75629" y="6191"/>
                  </a:cubicBezTo>
                  <a:cubicBezTo>
                    <a:pt x="68009" y="6191"/>
                    <a:pt x="62389" y="8287"/>
                    <a:pt x="58769" y="12478"/>
                  </a:cubicBezTo>
                  <a:cubicBezTo>
                    <a:pt x="55150" y="16669"/>
                    <a:pt x="53340" y="23241"/>
                    <a:pt x="53340" y="32195"/>
                  </a:cubicBezTo>
                  <a:lnTo>
                    <a:pt x="53340" y="75819"/>
                  </a:lnTo>
                  <a:lnTo>
                    <a:pt x="46387" y="75819"/>
                  </a:lnTo>
                  <a:lnTo>
                    <a:pt x="46387" y="24956"/>
                  </a:lnTo>
                  <a:cubicBezTo>
                    <a:pt x="46387" y="12383"/>
                    <a:pt x="40672" y="6096"/>
                    <a:pt x="29146" y="6096"/>
                  </a:cubicBezTo>
                  <a:cubicBezTo>
                    <a:pt x="21336" y="6096"/>
                    <a:pt x="15716" y="8382"/>
                    <a:pt x="12097" y="12954"/>
                  </a:cubicBezTo>
                  <a:cubicBezTo>
                    <a:pt x="8572" y="17526"/>
                    <a:pt x="6763" y="24765"/>
                    <a:pt x="6763" y="34766"/>
                  </a:cubicBezTo>
                  <a:lnTo>
                    <a:pt x="6763" y="75819"/>
                  </a:lnTo>
                  <a:lnTo>
                    <a:pt x="0" y="75819"/>
                  </a:lnTo>
                  <a:lnTo>
                    <a:pt x="0" y="1429"/>
                  </a:lnTo>
                  <a:lnTo>
                    <a:pt x="5620" y="1429"/>
                  </a:lnTo>
                  <a:lnTo>
                    <a:pt x="7049" y="11621"/>
                  </a:lnTo>
                  <a:lnTo>
                    <a:pt x="7429" y="11621"/>
                  </a:lnTo>
                  <a:cubicBezTo>
                    <a:pt x="9430" y="7906"/>
                    <a:pt x="12383" y="5048"/>
                    <a:pt x="16193" y="3048"/>
                  </a:cubicBezTo>
                  <a:cubicBezTo>
                    <a:pt x="20003" y="1048"/>
                    <a:pt x="24194" y="0"/>
                    <a:pt x="28670" y="0"/>
                  </a:cubicBezTo>
                  <a:cubicBezTo>
                    <a:pt x="40386" y="0"/>
                    <a:pt x="47911" y="4382"/>
                    <a:pt x="51245" y="13240"/>
                  </a:cubicBezTo>
                  <a:lnTo>
                    <a:pt x="51530" y="13240"/>
                  </a:lnTo>
                  <a:cubicBezTo>
                    <a:pt x="53912" y="8954"/>
                    <a:pt x="57245" y="5715"/>
                    <a:pt x="61246" y="3429"/>
                  </a:cubicBezTo>
                  <a:cubicBezTo>
                    <a:pt x="65342" y="1143"/>
                    <a:pt x="70009" y="0"/>
                    <a:pt x="75152" y="0"/>
                  </a:cubicBezTo>
                  <a:cubicBezTo>
                    <a:pt x="83249" y="0"/>
                    <a:pt x="89345" y="2191"/>
                    <a:pt x="93440" y="6477"/>
                  </a:cubicBezTo>
                  <a:cubicBezTo>
                    <a:pt x="97536" y="10858"/>
                    <a:pt x="99536" y="17717"/>
                    <a:pt x="99536" y="27146"/>
                  </a:cubicBezTo>
                  <a:lnTo>
                    <a:pt x="99536" y="75819"/>
                  </a:lnTo>
                  <a:lnTo>
                    <a:pt x="92964" y="75819"/>
                  </a:lnTo>
                  <a:close/>
                </a:path>
              </a:pathLst>
            </a:custGeom>
            <a:solidFill>
              <a:srgbClr val="0D2160"/>
            </a:solidFill>
            <a:ln w="9525" cap="flat">
              <a:noFill/>
              <a:prstDash val="solid"/>
              <a:miter/>
            </a:ln>
          </p:spPr>
          <p:txBody>
            <a:bodyPr rtlCol="0" anchor="ctr"/>
            <a:lstStyle/>
            <a:p>
              <a:endParaRPr lang="en-ID"/>
            </a:p>
          </p:txBody>
        </p:sp>
        <p:sp>
          <p:nvSpPr>
            <p:cNvPr id="38" name="Freeform: Shape 37">
              <a:extLst>
                <a:ext uri="{FF2B5EF4-FFF2-40B4-BE49-F238E27FC236}">
                  <a16:creationId xmlns:a16="http://schemas.microsoft.com/office/drawing/2014/main" id="{2D5A61FB-C5B9-4DD4-7100-98B4C5AB0795}"/>
                </a:ext>
              </a:extLst>
            </p:cNvPr>
            <p:cNvSpPr/>
            <p:nvPr/>
          </p:nvSpPr>
          <p:spPr>
            <a:xfrm>
              <a:off x="12358433" y="3237452"/>
              <a:ext cx="8763" cy="101631"/>
            </a:xfrm>
            <a:custGeom>
              <a:avLst/>
              <a:gdLst>
                <a:gd name="connsiteX0" fmla="*/ 7715 w 8763"/>
                <a:gd name="connsiteY0" fmla="*/ 101632 h 101631"/>
                <a:gd name="connsiteX1" fmla="*/ 953 w 8763"/>
                <a:gd name="connsiteY1" fmla="*/ 101632 h 101631"/>
                <a:gd name="connsiteX2" fmla="*/ 953 w 8763"/>
                <a:gd name="connsiteY2" fmla="*/ 27242 h 101631"/>
                <a:gd name="connsiteX3" fmla="*/ 7715 w 8763"/>
                <a:gd name="connsiteY3" fmla="*/ 27242 h 101631"/>
                <a:gd name="connsiteX4" fmla="*/ 7715 w 8763"/>
                <a:gd name="connsiteY4" fmla="*/ 101632 h 101631"/>
                <a:gd name="connsiteX5" fmla="*/ 0 w 8763"/>
                <a:gd name="connsiteY5" fmla="*/ 6572 h 101631"/>
                <a:gd name="connsiteX6" fmla="*/ 4286 w 8763"/>
                <a:gd name="connsiteY6" fmla="*/ 0 h 101631"/>
                <a:gd name="connsiteX7" fmla="*/ 7620 w 8763"/>
                <a:gd name="connsiteY7" fmla="*/ 1715 h 101631"/>
                <a:gd name="connsiteX8" fmla="*/ 8763 w 8763"/>
                <a:gd name="connsiteY8" fmla="*/ 6572 h 101631"/>
                <a:gd name="connsiteX9" fmla="*/ 7620 w 8763"/>
                <a:gd name="connsiteY9" fmla="*/ 11430 h 101631"/>
                <a:gd name="connsiteX10" fmla="*/ 4286 w 8763"/>
                <a:gd name="connsiteY10" fmla="*/ 13240 h 101631"/>
                <a:gd name="connsiteX11" fmla="*/ 0 w 8763"/>
                <a:gd name="connsiteY11" fmla="*/ 6572 h 10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63" h="101631">
                  <a:moveTo>
                    <a:pt x="7715" y="101632"/>
                  </a:moveTo>
                  <a:lnTo>
                    <a:pt x="953" y="101632"/>
                  </a:lnTo>
                  <a:lnTo>
                    <a:pt x="953" y="27242"/>
                  </a:lnTo>
                  <a:lnTo>
                    <a:pt x="7715" y="27242"/>
                  </a:lnTo>
                  <a:lnTo>
                    <a:pt x="7715" y="101632"/>
                  </a:lnTo>
                  <a:close/>
                  <a:moveTo>
                    <a:pt x="0" y="6572"/>
                  </a:moveTo>
                  <a:cubicBezTo>
                    <a:pt x="0" y="2191"/>
                    <a:pt x="1429" y="0"/>
                    <a:pt x="4286" y="0"/>
                  </a:cubicBezTo>
                  <a:cubicBezTo>
                    <a:pt x="5715" y="0"/>
                    <a:pt x="6763" y="571"/>
                    <a:pt x="7620" y="1715"/>
                  </a:cubicBezTo>
                  <a:cubicBezTo>
                    <a:pt x="8382" y="2858"/>
                    <a:pt x="8763" y="4477"/>
                    <a:pt x="8763" y="6572"/>
                  </a:cubicBezTo>
                  <a:cubicBezTo>
                    <a:pt x="8763" y="8668"/>
                    <a:pt x="8382" y="10287"/>
                    <a:pt x="7620" y="11430"/>
                  </a:cubicBezTo>
                  <a:cubicBezTo>
                    <a:pt x="6858" y="12573"/>
                    <a:pt x="5715" y="13240"/>
                    <a:pt x="4286" y="13240"/>
                  </a:cubicBezTo>
                  <a:cubicBezTo>
                    <a:pt x="1429" y="13240"/>
                    <a:pt x="0" y="10954"/>
                    <a:pt x="0" y="6572"/>
                  </a:cubicBezTo>
                </a:path>
              </a:pathLst>
            </a:custGeom>
            <a:solidFill>
              <a:srgbClr val="0D2160"/>
            </a:solidFill>
            <a:ln w="9525" cap="flat">
              <a:noFill/>
              <a:prstDash val="solid"/>
              <a:miter/>
            </a:ln>
          </p:spPr>
          <p:txBody>
            <a:bodyPr rtlCol="0" anchor="ctr"/>
            <a:lstStyle/>
            <a:p>
              <a:endParaRPr lang="en-ID"/>
            </a:p>
          </p:txBody>
        </p:sp>
        <p:sp>
          <p:nvSpPr>
            <p:cNvPr id="39" name="Freeform: Shape 38">
              <a:extLst>
                <a:ext uri="{FF2B5EF4-FFF2-40B4-BE49-F238E27FC236}">
                  <a16:creationId xmlns:a16="http://schemas.microsoft.com/office/drawing/2014/main" id="{AA83C4FF-A34D-4E61-3C81-B17C45A9904C}"/>
                </a:ext>
              </a:extLst>
            </p:cNvPr>
            <p:cNvSpPr/>
            <p:nvPr/>
          </p:nvSpPr>
          <p:spPr>
            <a:xfrm>
              <a:off x="12376816" y="3246691"/>
              <a:ext cx="41624" cy="93725"/>
            </a:xfrm>
            <a:custGeom>
              <a:avLst/>
              <a:gdLst>
                <a:gd name="connsiteX0" fmla="*/ 30384 w 41624"/>
                <a:gd name="connsiteY0" fmla="*/ 87725 h 93725"/>
                <a:gd name="connsiteX1" fmla="*/ 41624 w 41624"/>
                <a:gd name="connsiteY1" fmla="*/ 86678 h 93725"/>
                <a:gd name="connsiteX2" fmla="*/ 41624 w 41624"/>
                <a:gd name="connsiteY2" fmla="*/ 92107 h 93725"/>
                <a:gd name="connsiteX3" fmla="*/ 30289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4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4" y="87725"/>
                  </a:moveTo>
                  <a:cubicBezTo>
                    <a:pt x="34671" y="87725"/>
                    <a:pt x="38386" y="87344"/>
                    <a:pt x="41624" y="86678"/>
                  </a:cubicBezTo>
                  <a:lnTo>
                    <a:pt x="41624" y="92107"/>
                  </a:lnTo>
                  <a:cubicBezTo>
                    <a:pt x="38386" y="93154"/>
                    <a:pt x="34576" y="93726"/>
                    <a:pt x="30289" y="93726"/>
                  </a:cubicBezTo>
                  <a:cubicBezTo>
                    <a:pt x="23717" y="93726"/>
                    <a:pt x="18859"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194" y="87725"/>
                    <a:pt x="30384" y="87725"/>
                  </a:cubicBezTo>
                </a:path>
              </a:pathLst>
            </a:custGeom>
            <a:solidFill>
              <a:srgbClr val="0D2160"/>
            </a:solidFill>
            <a:ln w="9525" cap="flat">
              <a:noFill/>
              <a:prstDash val="solid"/>
              <a:miter/>
            </a:ln>
          </p:spPr>
          <p:txBody>
            <a:bodyPr rtlCol="0" anchor="ctr"/>
            <a:lstStyle/>
            <a:p>
              <a:endParaRPr lang="en-ID"/>
            </a:p>
          </p:txBody>
        </p:sp>
        <p:sp>
          <p:nvSpPr>
            <p:cNvPr id="40" name="Freeform: Shape 39">
              <a:extLst>
                <a:ext uri="{FF2B5EF4-FFF2-40B4-BE49-F238E27FC236}">
                  <a16:creationId xmlns:a16="http://schemas.microsoft.com/office/drawing/2014/main" id="{DBBAE9FA-3949-0149-A0C3-1AADE1F6FF90}"/>
                </a:ext>
              </a:extLst>
            </p:cNvPr>
            <p:cNvSpPr/>
            <p:nvPr/>
          </p:nvSpPr>
          <p:spPr>
            <a:xfrm>
              <a:off x="12423870" y="3246691"/>
              <a:ext cx="41624" cy="93725"/>
            </a:xfrm>
            <a:custGeom>
              <a:avLst/>
              <a:gdLst>
                <a:gd name="connsiteX0" fmla="*/ 30385 w 41624"/>
                <a:gd name="connsiteY0" fmla="*/ 87725 h 93725"/>
                <a:gd name="connsiteX1" fmla="*/ 41624 w 41624"/>
                <a:gd name="connsiteY1" fmla="*/ 86678 h 93725"/>
                <a:gd name="connsiteX2" fmla="*/ 41624 w 41624"/>
                <a:gd name="connsiteY2" fmla="*/ 92107 h 93725"/>
                <a:gd name="connsiteX3" fmla="*/ 30290 w 41624"/>
                <a:gd name="connsiteY3" fmla="*/ 93726 h 93725"/>
                <a:gd name="connsiteX4" fmla="*/ 15716 w 41624"/>
                <a:gd name="connsiteY4" fmla="*/ 88487 h 93725"/>
                <a:gd name="connsiteX5" fmla="*/ 11049 w 41624"/>
                <a:gd name="connsiteY5" fmla="*/ 71914 h 93725"/>
                <a:gd name="connsiteX6" fmla="*/ 11049 w 41624"/>
                <a:gd name="connsiteY6" fmla="*/ 23908 h 93725"/>
                <a:gd name="connsiteX7" fmla="*/ 0 w 41624"/>
                <a:gd name="connsiteY7" fmla="*/ 23908 h 93725"/>
                <a:gd name="connsiteX8" fmla="*/ 0 w 41624"/>
                <a:gd name="connsiteY8" fmla="*/ 19907 h 93725"/>
                <a:gd name="connsiteX9" fmla="*/ 11049 w 41624"/>
                <a:gd name="connsiteY9" fmla="*/ 16859 h 93725"/>
                <a:gd name="connsiteX10" fmla="*/ 14478 w 41624"/>
                <a:gd name="connsiteY10" fmla="*/ 0 h 93725"/>
                <a:gd name="connsiteX11" fmla="*/ 17907 w 41624"/>
                <a:gd name="connsiteY11" fmla="*/ 0 h 93725"/>
                <a:gd name="connsiteX12" fmla="*/ 17907 w 41624"/>
                <a:gd name="connsiteY12" fmla="*/ 18002 h 93725"/>
                <a:gd name="connsiteX13" fmla="*/ 39719 w 41624"/>
                <a:gd name="connsiteY13" fmla="*/ 18002 h 93725"/>
                <a:gd name="connsiteX14" fmla="*/ 39719 w 41624"/>
                <a:gd name="connsiteY14" fmla="*/ 23908 h 93725"/>
                <a:gd name="connsiteX15" fmla="*/ 17907 w 41624"/>
                <a:gd name="connsiteY15" fmla="*/ 23908 h 93725"/>
                <a:gd name="connsiteX16" fmla="*/ 17907 w 41624"/>
                <a:gd name="connsiteY16" fmla="*/ 70961 h 93725"/>
                <a:gd name="connsiteX17" fmla="*/ 20955 w 41624"/>
                <a:gd name="connsiteY17" fmla="*/ 83629 h 93725"/>
                <a:gd name="connsiteX18" fmla="*/ 30385 w 41624"/>
                <a:gd name="connsiteY18" fmla="*/ 87725 h 93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624" h="93725">
                  <a:moveTo>
                    <a:pt x="30385" y="87725"/>
                  </a:moveTo>
                  <a:cubicBezTo>
                    <a:pt x="34671" y="87725"/>
                    <a:pt x="38386" y="87344"/>
                    <a:pt x="41624" y="86678"/>
                  </a:cubicBezTo>
                  <a:lnTo>
                    <a:pt x="41624" y="92107"/>
                  </a:lnTo>
                  <a:cubicBezTo>
                    <a:pt x="38386" y="93154"/>
                    <a:pt x="34576" y="93726"/>
                    <a:pt x="30290" y="93726"/>
                  </a:cubicBezTo>
                  <a:cubicBezTo>
                    <a:pt x="23717" y="93726"/>
                    <a:pt x="18860" y="91916"/>
                    <a:pt x="15716" y="88487"/>
                  </a:cubicBezTo>
                  <a:cubicBezTo>
                    <a:pt x="12573" y="84963"/>
                    <a:pt x="11049" y="79438"/>
                    <a:pt x="11049" y="71914"/>
                  </a:cubicBezTo>
                  <a:lnTo>
                    <a:pt x="11049" y="23908"/>
                  </a:lnTo>
                  <a:lnTo>
                    <a:pt x="0" y="23908"/>
                  </a:lnTo>
                  <a:lnTo>
                    <a:pt x="0" y="19907"/>
                  </a:lnTo>
                  <a:lnTo>
                    <a:pt x="11049" y="16859"/>
                  </a:lnTo>
                  <a:lnTo>
                    <a:pt x="14478" y="0"/>
                  </a:lnTo>
                  <a:lnTo>
                    <a:pt x="17907" y="0"/>
                  </a:lnTo>
                  <a:lnTo>
                    <a:pt x="17907" y="18002"/>
                  </a:lnTo>
                  <a:lnTo>
                    <a:pt x="39719" y="18002"/>
                  </a:lnTo>
                  <a:lnTo>
                    <a:pt x="39719" y="23908"/>
                  </a:lnTo>
                  <a:lnTo>
                    <a:pt x="17907" y="23908"/>
                  </a:lnTo>
                  <a:lnTo>
                    <a:pt x="17907" y="70961"/>
                  </a:lnTo>
                  <a:cubicBezTo>
                    <a:pt x="17907" y="76676"/>
                    <a:pt x="18955" y="80867"/>
                    <a:pt x="20955" y="83629"/>
                  </a:cubicBezTo>
                  <a:cubicBezTo>
                    <a:pt x="22955" y="86296"/>
                    <a:pt x="26099" y="87725"/>
                    <a:pt x="30385" y="87725"/>
                  </a:cubicBezTo>
                </a:path>
              </a:pathLst>
            </a:custGeom>
            <a:solidFill>
              <a:srgbClr val="0D2160"/>
            </a:solidFill>
            <a:ln w="9525" cap="flat">
              <a:noFill/>
              <a:prstDash val="solid"/>
              <a:miter/>
            </a:ln>
          </p:spPr>
          <p:txBody>
            <a:bodyPr rtlCol="0" anchor="ctr"/>
            <a:lstStyle/>
            <a:p>
              <a:endParaRPr lang="en-ID"/>
            </a:p>
          </p:txBody>
        </p:sp>
        <p:sp>
          <p:nvSpPr>
            <p:cNvPr id="41" name="Freeform: Shape 40">
              <a:extLst>
                <a:ext uri="{FF2B5EF4-FFF2-40B4-BE49-F238E27FC236}">
                  <a16:creationId xmlns:a16="http://schemas.microsoft.com/office/drawing/2014/main" id="{20939540-F303-5925-CC1C-484DF6491440}"/>
                </a:ext>
              </a:extLst>
            </p:cNvPr>
            <p:cNvSpPr/>
            <p:nvPr/>
          </p:nvSpPr>
          <p:spPr>
            <a:xfrm>
              <a:off x="12470352" y="3263169"/>
              <a:ext cx="60769" cy="77247"/>
            </a:xfrm>
            <a:custGeom>
              <a:avLst/>
              <a:gdLst>
                <a:gd name="connsiteX0" fmla="*/ 32290 w 60769"/>
                <a:gd name="connsiteY0" fmla="*/ 6096 h 77247"/>
                <a:gd name="connsiteX1" fmla="*/ 15050 w 60769"/>
                <a:gd name="connsiteY1" fmla="*/ 13145 h 77247"/>
                <a:gd name="connsiteX2" fmla="*/ 7429 w 60769"/>
                <a:gd name="connsiteY2" fmla="*/ 33623 h 77247"/>
                <a:gd name="connsiteX3" fmla="*/ 53435 w 60769"/>
                <a:gd name="connsiteY3" fmla="*/ 33623 h 77247"/>
                <a:gd name="connsiteX4" fmla="*/ 47816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50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50" y="13145"/>
                  </a:cubicBezTo>
                  <a:cubicBezTo>
                    <a:pt x="10668" y="17907"/>
                    <a:pt x="8192" y="24670"/>
                    <a:pt x="7429" y="33623"/>
                  </a:cubicBezTo>
                  <a:lnTo>
                    <a:pt x="53435" y="33623"/>
                  </a:lnTo>
                  <a:cubicBezTo>
                    <a:pt x="53435" y="24956"/>
                    <a:pt x="51530" y="18288"/>
                    <a:pt x="47816" y="13430"/>
                  </a:cubicBezTo>
                  <a:cubicBezTo>
                    <a:pt x="44101" y="8573"/>
                    <a:pt x="38957" y="6096"/>
                    <a:pt x="32290" y="6096"/>
                  </a:cubicBezTo>
                  <a:moveTo>
                    <a:pt x="34290" y="77248"/>
                  </a:moveTo>
                  <a:cubicBezTo>
                    <a:pt x="23432" y="77248"/>
                    <a:pt x="15050"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50" y="9144"/>
                  </a:cubicBezTo>
                  <a:cubicBezTo>
                    <a:pt x="58198" y="15240"/>
                    <a:pt x="60770" y="23527"/>
                    <a:pt x="60770" y="34004"/>
                  </a:cubicBezTo>
                  <a:lnTo>
                    <a:pt x="60770" y="39433"/>
                  </a:lnTo>
                  <a:lnTo>
                    <a:pt x="7239" y="39433"/>
                  </a:lnTo>
                  <a:cubicBezTo>
                    <a:pt x="7334" y="49625"/>
                    <a:pt x="9716" y="57436"/>
                    <a:pt x="14383" y="62865"/>
                  </a:cubicBezTo>
                  <a:cubicBezTo>
                    <a:pt x="19050" y="68199"/>
                    <a:pt x="25718" y="70961"/>
                    <a:pt x="34480" y="70961"/>
                  </a:cubicBezTo>
                  <a:cubicBezTo>
                    <a:pt x="38767" y="70961"/>
                    <a:pt x="42482" y="70675"/>
                    <a:pt x="45625" y="70104"/>
                  </a:cubicBezTo>
                  <a:cubicBezTo>
                    <a:pt x="48863" y="69533"/>
                    <a:pt x="52864" y="68199"/>
                    <a:pt x="57817" y="66294"/>
                  </a:cubicBezTo>
                  <a:lnTo>
                    <a:pt x="57817" y="72485"/>
                  </a:lnTo>
                  <a:cubicBezTo>
                    <a:pt x="53626" y="74295"/>
                    <a:pt x="49721" y="75533"/>
                    <a:pt x="46196" y="76200"/>
                  </a:cubicBezTo>
                  <a:cubicBezTo>
                    <a:pt x="42672" y="76867"/>
                    <a:pt x="38576" y="77248"/>
                    <a:pt x="34290" y="77248"/>
                  </a:cubicBezTo>
                </a:path>
              </a:pathLst>
            </a:custGeom>
            <a:solidFill>
              <a:srgbClr val="0D2160"/>
            </a:solidFill>
            <a:ln w="9525" cap="flat">
              <a:noFill/>
              <a:prstDash val="solid"/>
              <a:miter/>
            </a:ln>
          </p:spPr>
          <p:txBody>
            <a:bodyPr rtlCol="0" anchor="ctr"/>
            <a:lstStyle/>
            <a:p>
              <a:endParaRPr lang="en-ID"/>
            </a:p>
          </p:txBody>
        </p:sp>
        <p:sp>
          <p:nvSpPr>
            <p:cNvPr id="42" name="Freeform: Shape 41">
              <a:extLst>
                <a:ext uri="{FF2B5EF4-FFF2-40B4-BE49-F238E27FC236}">
                  <a16:creationId xmlns:a16="http://schemas.microsoft.com/office/drawing/2014/main" id="{978E7EDD-6EE7-1319-5C52-A98662F207E8}"/>
                </a:ext>
              </a:extLst>
            </p:cNvPr>
            <p:cNvSpPr/>
            <p:nvPr/>
          </p:nvSpPr>
          <p:spPr>
            <a:xfrm>
              <a:off x="12542837" y="3263169"/>
              <a:ext cx="60769" cy="77247"/>
            </a:xfrm>
            <a:custGeom>
              <a:avLst/>
              <a:gdLst>
                <a:gd name="connsiteX0" fmla="*/ 32290 w 60769"/>
                <a:gd name="connsiteY0" fmla="*/ 6096 h 77247"/>
                <a:gd name="connsiteX1" fmla="*/ 15049 w 60769"/>
                <a:gd name="connsiteY1" fmla="*/ 13145 h 77247"/>
                <a:gd name="connsiteX2" fmla="*/ 7429 w 60769"/>
                <a:gd name="connsiteY2" fmla="*/ 33623 h 77247"/>
                <a:gd name="connsiteX3" fmla="*/ 53435 w 60769"/>
                <a:gd name="connsiteY3" fmla="*/ 33623 h 77247"/>
                <a:gd name="connsiteX4" fmla="*/ 47815 w 60769"/>
                <a:gd name="connsiteY4" fmla="*/ 13430 h 77247"/>
                <a:gd name="connsiteX5" fmla="*/ 32290 w 60769"/>
                <a:gd name="connsiteY5" fmla="*/ 6096 h 77247"/>
                <a:gd name="connsiteX6" fmla="*/ 34290 w 60769"/>
                <a:gd name="connsiteY6" fmla="*/ 77248 h 77247"/>
                <a:gd name="connsiteX7" fmla="*/ 9049 w 60769"/>
                <a:gd name="connsiteY7" fmla="*/ 67246 h 77247"/>
                <a:gd name="connsiteX8" fmla="*/ 0 w 60769"/>
                <a:gd name="connsiteY8" fmla="*/ 39243 h 77247"/>
                <a:gd name="connsiteX9" fmla="*/ 8763 w 60769"/>
                <a:gd name="connsiteY9" fmla="*/ 10763 h 77247"/>
                <a:gd name="connsiteX10" fmla="*/ 32385 w 60769"/>
                <a:gd name="connsiteY10" fmla="*/ 0 h 77247"/>
                <a:gd name="connsiteX11" fmla="*/ 53149 w 60769"/>
                <a:gd name="connsiteY11" fmla="*/ 9144 h 77247"/>
                <a:gd name="connsiteX12" fmla="*/ 60770 w 60769"/>
                <a:gd name="connsiteY12" fmla="*/ 34004 h 77247"/>
                <a:gd name="connsiteX13" fmla="*/ 60770 w 60769"/>
                <a:gd name="connsiteY13" fmla="*/ 39433 h 77247"/>
                <a:gd name="connsiteX14" fmla="*/ 7239 w 60769"/>
                <a:gd name="connsiteY14" fmla="*/ 39433 h 77247"/>
                <a:gd name="connsiteX15" fmla="*/ 14383 w 60769"/>
                <a:gd name="connsiteY15" fmla="*/ 62865 h 77247"/>
                <a:gd name="connsiteX16" fmla="*/ 34480 w 60769"/>
                <a:gd name="connsiteY16" fmla="*/ 70961 h 77247"/>
                <a:gd name="connsiteX17" fmla="*/ 45625 w 60769"/>
                <a:gd name="connsiteY17" fmla="*/ 70104 h 77247"/>
                <a:gd name="connsiteX18" fmla="*/ 57817 w 60769"/>
                <a:gd name="connsiteY18" fmla="*/ 66294 h 77247"/>
                <a:gd name="connsiteX19" fmla="*/ 57817 w 60769"/>
                <a:gd name="connsiteY19" fmla="*/ 72485 h 77247"/>
                <a:gd name="connsiteX20" fmla="*/ 46196 w 60769"/>
                <a:gd name="connsiteY20" fmla="*/ 76200 h 77247"/>
                <a:gd name="connsiteX21" fmla="*/ 34290 w 60769"/>
                <a:gd name="connsiteY21" fmla="*/ 77248 h 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0769" h="77247">
                  <a:moveTo>
                    <a:pt x="32290" y="6096"/>
                  </a:moveTo>
                  <a:cubicBezTo>
                    <a:pt x="25146" y="6096"/>
                    <a:pt x="19431" y="8477"/>
                    <a:pt x="15049" y="13145"/>
                  </a:cubicBezTo>
                  <a:cubicBezTo>
                    <a:pt x="10668" y="17907"/>
                    <a:pt x="8191" y="24670"/>
                    <a:pt x="7429" y="33623"/>
                  </a:cubicBezTo>
                  <a:lnTo>
                    <a:pt x="53435" y="33623"/>
                  </a:lnTo>
                  <a:cubicBezTo>
                    <a:pt x="53435" y="24956"/>
                    <a:pt x="51530" y="18288"/>
                    <a:pt x="47815" y="13430"/>
                  </a:cubicBezTo>
                  <a:cubicBezTo>
                    <a:pt x="44005" y="8573"/>
                    <a:pt x="38862" y="6096"/>
                    <a:pt x="32290" y="6096"/>
                  </a:cubicBezTo>
                  <a:moveTo>
                    <a:pt x="34290" y="77248"/>
                  </a:moveTo>
                  <a:cubicBezTo>
                    <a:pt x="23431" y="77248"/>
                    <a:pt x="15049" y="73914"/>
                    <a:pt x="9049" y="67246"/>
                  </a:cubicBezTo>
                  <a:cubicBezTo>
                    <a:pt x="3048" y="60579"/>
                    <a:pt x="0" y="51245"/>
                    <a:pt x="0" y="39243"/>
                  </a:cubicBezTo>
                  <a:cubicBezTo>
                    <a:pt x="0" y="27337"/>
                    <a:pt x="2953" y="17907"/>
                    <a:pt x="8763" y="10763"/>
                  </a:cubicBezTo>
                  <a:cubicBezTo>
                    <a:pt x="14573" y="3620"/>
                    <a:pt x="22479" y="0"/>
                    <a:pt x="32385" y="0"/>
                  </a:cubicBezTo>
                  <a:cubicBezTo>
                    <a:pt x="41148" y="0"/>
                    <a:pt x="48101" y="3048"/>
                    <a:pt x="53149" y="9144"/>
                  </a:cubicBezTo>
                  <a:cubicBezTo>
                    <a:pt x="58198" y="15240"/>
                    <a:pt x="60770" y="23527"/>
                    <a:pt x="60770" y="34004"/>
                  </a:cubicBezTo>
                  <a:lnTo>
                    <a:pt x="60770" y="39433"/>
                  </a:lnTo>
                  <a:lnTo>
                    <a:pt x="7239" y="39433"/>
                  </a:lnTo>
                  <a:cubicBezTo>
                    <a:pt x="7334" y="49625"/>
                    <a:pt x="9715" y="57436"/>
                    <a:pt x="14383" y="62865"/>
                  </a:cubicBezTo>
                  <a:cubicBezTo>
                    <a:pt x="19050" y="68199"/>
                    <a:pt x="25717" y="70961"/>
                    <a:pt x="34480" y="70961"/>
                  </a:cubicBezTo>
                  <a:cubicBezTo>
                    <a:pt x="38767" y="70961"/>
                    <a:pt x="42481" y="70675"/>
                    <a:pt x="45625" y="70104"/>
                  </a:cubicBezTo>
                  <a:cubicBezTo>
                    <a:pt x="48863" y="69533"/>
                    <a:pt x="52864" y="68199"/>
                    <a:pt x="57817" y="66294"/>
                  </a:cubicBezTo>
                  <a:lnTo>
                    <a:pt x="57817" y="72485"/>
                  </a:lnTo>
                  <a:cubicBezTo>
                    <a:pt x="53626" y="74295"/>
                    <a:pt x="49721" y="75533"/>
                    <a:pt x="46196" y="76200"/>
                  </a:cubicBezTo>
                  <a:cubicBezTo>
                    <a:pt x="42481" y="76867"/>
                    <a:pt x="38481" y="77248"/>
                    <a:pt x="34290" y="77248"/>
                  </a:cubicBezTo>
                </a:path>
              </a:pathLst>
            </a:custGeom>
            <a:solidFill>
              <a:srgbClr val="0D2160"/>
            </a:solidFill>
            <a:ln w="9525" cap="flat">
              <a:noFill/>
              <a:prstDash val="solid"/>
              <a:miter/>
            </a:ln>
          </p:spPr>
          <p:txBody>
            <a:bodyPr rtlCol="0" anchor="ctr"/>
            <a:lstStyle/>
            <a:p>
              <a:endParaRPr lang="en-ID"/>
            </a:p>
          </p:txBody>
        </p:sp>
        <p:sp>
          <p:nvSpPr>
            <p:cNvPr id="43" name="Freeform: Shape 42">
              <a:extLst>
                <a:ext uri="{FF2B5EF4-FFF2-40B4-BE49-F238E27FC236}">
                  <a16:creationId xmlns:a16="http://schemas.microsoft.com/office/drawing/2014/main" id="{CDAD9A50-B176-6DA6-09CA-0B3D606C9748}"/>
                </a:ext>
              </a:extLst>
            </p:cNvPr>
            <p:cNvSpPr/>
            <p:nvPr/>
          </p:nvSpPr>
          <p:spPr>
            <a:xfrm>
              <a:off x="10940732" y="2813684"/>
              <a:ext cx="299847" cy="356711"/>
            </a:xfrm>
            <a:custGeom>
              <a:avLst/>
              <a:gdLst>
                <a:gd name="connsiteX0" fmla="*/ 236982 w 299847"/>
                <a:gd name="connsiteY0" fmla="*/ 216122 h 356711"/>
                <a:gd name="connsiteX1" fmla="*/ 62960 w 299847"/>
                <a:gd name="connsiteY1" fmla="*/ 216122 h 356711"/>
                <a:gd name="connsiteX2" fmla="*/ 62960 w 299847"/>
                <a:gd name="connsiteY2" fmla="*/ 356711 h 356711"/>
                <a:gd name="connsiteX3" fmla="*/ 0 w 299847"/>
                <a:gd name="connsiteY3" fmla="*/ 356711 h 356711"/>
                <a:gd name="connsiteX4" fmla="*/ 0 w 299847"/>
                <a:gd name="connsiteY4" fmla="*/ 0 h 356711"/>
                <a:gd name="connsiteX5" fmla="*/ 62960 w 299847"/>
                <a:gd name="connsiteY5" fmla="*/ 0 h 356711"/>
                <a:gd name="connsiteX6" fmla="*/ 62960 w 299847"/>
                <a:gd name="connsiteY6" fmla="*/ 160306 h 356711"/>
                <a:gd name="connsiteX7" fmla="*/ 236982 w 299847"/>
                <a:gd name="connsiteY7" fmla="*/ 160306 h 356711"/>
                <a:gd name="connsiteX8" fmla="*/ 236982 w 299847"/>
                <a:gd name="connsiteY8" fmla="*/ 476 h 356711"/>
                <a:gd name="connsiteX9" fmla="*/ 299847 w 299847"/>
                <a:gd name="connsiteY9" fmla="*/ 476 h 356711"/>
                <a:gd name="connsiteX10" fmla="*/ 299847 w 299847"/>
                <a:gd name="connsiteY10" fmla="*/ 356711 h 356711"/>
                <a:gd name="connsiteX11" fmla="*/ 236982 w 299847"/>
                <a:gd name="connsiteY11" fmla="*/ 356711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9847" h="356711">
                  <a:moveTo>
                    <a:pt x="236982" y="216122"/>
                  </a:moveTo>
                  <a:lnTo>
                    <a:pt x="62960" y="216122"/>
                  </a:lnTo>
                  <a:lnTo>
                    <a:pt x="62960" y="356711"/>
                  </a:lnTo>
                  <a:lnTo>
                    <a:pt x="0" y="356711"/>
                  </a:lnTo>
                  <a:lnTo>
                    <a:pt x="0" y="0"/>
                  </a:lnTo>
                  <a:lnTo>
                    <a:pt x="62960" y="0"/>
                  </a:lnTo>
                  <a:lnTo>
                    <a:pt x="62960" y="160306"/>
                  </a:lnTo>
                  <a:lnTo>
                    <a:pt x="236982" y="160306"/>
                  </a:lnTo>
                  <a:lnTo>
                    <a:pt x="236982" y="476"/>
                  </a:lnTo>
                  <a:lnTo>
                    <a:pt x="299847" y="476"/>
                  </a:lnTo>
                  <a:lnTo>
                    <a:pt x="299847" y="356711"/>
                  </a:lnTo>
                  <a:lnTo>
                    <a:pt x="236982" y="356711"/>
                  </a:lnTo>
                  <a:close/>
                </a:path>
              </a:pathLst>
            </a:custGeom>
            <a:solidFill>
              <a:srgbClr val="0D2160"/>
            </a:solidFill>
            <a:ln w="9525" cap="flat">
              <a:noFill/>
              <a:prstDash val="solid"/>
              <a:miter/>
            </a:ln>
          </p:spPr>
          <p:txBody>
            <a:bodyPr rtlCol="0" anchor="ctr"/>
            <a:lstStyle/>
            <a:p>
              <a:endParaRPr lang="en-ID"/>
            </a:p>
          </p:txBody>
        </p:sp>
        <p:sp>
          <p:nvSpPr>
            <p:cNvPr id="44" name="Freeform: Shape 43">
              <a:extLst>
                <a:ext uri="{FF2B5EF4-FFF2-40B4-BE49-F238E27FC236}">
                  <a16:creationId xmlns:a16="http://schemas.microsoft.com/office/drawing/2014/main" id="{2BC9337D-BE6B-4932-E0B6-DB0109ED4A59}"/>
                </a:ext>
              </a:extLst>
            </p:cNvPr>
            <p:cNvSpPr/>
            <p:nvPr/>
          </p:nvSpPr>
          <p:spPr>
            <a:xfrm>
              <a:off x="11279441" y="2813684"/>
              <a:ext cx="325278" cy="356711"/>
            </a:xfrm>
            <a:custGeom>
              <a:avLst/>
              <a:gdLst>
                <a:gd name="connsiteX0" fmla="*/ 63437 w 325278"/>
                <a:gd name="connsiteY0" fmla="*/ 57817 h 356711"/>
                <a:gd name="connsiteX1" fmla="*/ 63437 w 325278"/>
                <a:gd name="connsiteY1" fmla="*/ 298799 h 356711"/>
                <a:gd name="connsiteX2" fmla="*/ 134969 w 325278"/>
                <a:gd name="connsiteY2" fmla="*/ 298799 h 356711"/>
                <a:gd name="connsiteX3" fmla="*/ 257746 w 325278"/>
                <a:gd name="connsiteY3" fmla="*/ 179070 h 356711"/>
                <a:gd name="connsiteX4" fmla="*/ 134969 w 325278"/>
                <a:gd name="connsiteY4" fmla="*/ 57817 h 356711"/>
                <a:gd name="connsiteX5" fmla="*/ 63437 w 325278"/>
                <a:gd name="connsiteY5" fmla="*/ 57817 h 356711"/>
                <a:gd name="connsiteX6" fmla="*/ 0 w 325278"/>
                <a:gd name="connsiteY6" fmla="*/ 0 h 356711"/>
                <a:gd name="connsiteX7" fmla="*/ 134493 w 325278"/>
                <a:gd name="connsiteY7" fmla="*/ 0 h 356711"/>
                <a:gd name="connsiteX8" fmla="*/ 325279 w 325278"/>
                <a:gd name="connsiteY8" fmla="*/ 178118 h 356711"/>
                <a:gd name="connsiteX9" fmla="*/ 134493 w 325278"/>
                <a:gd name="connsiteY9" fmla="*/ 356711 h 356711"/>
                <a:gd name="connsiteX10" fmla="*/ 0 w 325278"/>
                <a:gd name="connsiteY10" fmla="*/ 356711 h 356711"/>
                <a:gd name="connsiteX11" fmla="*/ 0 w 325278"/>
                <a:gd name="connsiteY11" fmla="*/ 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278" h="356711">
                  <a:moveTo>
                    <a:pt x="63437" y="57817"/>
                  </a:moveTo>
                  <a:lnTo>
                    <a:pt x="63437" y="298799"/>
                  </a:lnTo>
                  <a:lnTo>
                    <a:pt x="134969" y="298799"/>
                  </a:lnTo>
                  <a:cubicBezTo>
                    <a:pt x="204026" y="298799"/>
                    <a:pt x="257746" y="248603"/>
                    <a:pt x="257746" y="179070"/>
                  </a:cubicBezTo>
                  <a:cubicBezTo>
                    <a:pt x="257746" y="109061"/>
                    <a:pt x="206502" y="57817"/>
                    <a:pt x="134969" y="57817"/>
                  </a:cubicBezTo>
                  <a:lnTo>
                    <a:pt x="63437" y="57817"/>
                  </a:lnTo>
                  <a:close/>
                  <a:moveTo>
                    <a:pt x="0" y="0"/>
                  </a:moveTo>
                  <a:lnTo>
                    <a:pt x="134493" y="0"/>
                  </a:lnTo>
                  <a:cubicBezTo>
                    <a:pt x="245078" y="0"/>
                    <a:pt x="325279" y="74581"/>
                    <a:pt x="325279" y="178118"/>
                  </a:cubicBezTo>
                  <a:cubicBezTo>
                    <a:pt x="325279" y="280130"/>
                    <a:pt x="243554" y="356711"/>
                    <a:pt x="134493" y="356711"/>
                  </a:cubicBezTo>
                  <a:lnTo>
                    <a:pt x="0" y="356711"/>
                  </a:lnTo>
                  <a:lnTo>
                    <a:pt x="0" y="0"/>
                  </a:lnTo>
                  <a:close/>
                </a:path>
              </a:pathLst>
            </a:custGeom>
            <a:solidFill>
              <a:srgbClr val="0D2160"/>
            </a:solidFill>
            <a:ln w="9525" cap="flat">
              <a:noFill/>
              <a:prstDash val="solid"/>
              <a:miter/>
            </a:ln>
          </p:spPr>
          <p:txBody>
            <a:bodyPr rtlCol="0" anchor="ctr"/>
            <a:lstStyle/>
            <a:p>
              <a:endParaRPr lang="en-ID"/>
            </a:p>
          </p:txBody>
        </p:sp>
        <p:sp>
          <p:nvSpPr>
            <p:cNvPr id="45" name="Freeform: Shape 44">
              <a:extLst>
                <a:ext uri="{FF2B5EF4-FFF2-40B4-BE49-F238E27FC236}">
                  <a16:creationId xmlns:a16="http://schemas.microsoft.com/office/drawing/2014/main" id="{DFD0070A-F7AF-C625-4565-FB8D42D53B9C}"/>
                </a:ext>
              </a:extLst>
            </p:cNvPr>
            <p:cNvSpPr/>
            <p:nvPr/>
          </p:nvSpPr>
          <p:spPr>
            <a:xfrm>
              <a:off x="11571001" y="2810637"/>
              <a:ext cx="349091" cy="359759"/>
            </a:xfrm>
            <a:custGeom>
              <a:avLst/>
              <a:gdLst>
                <a:gd name="connsiteX0" fmla="*/ 119158 w 349091"/>
                <a:gd name="connsiteY0" fmla="*/ 238411 h 359759"/>
                <a:gd name="connsiteX1" fmla="*/ 227743 w 349091"/>
                <a:gd name="connsiteY1" fmla="*/ 238411 h 359759"/>
                <a:gd name="connsiteX2" fmla="*/ 173450 w 349091"/>
                <a:gd name="connsiteY2" fmla="*/ 115633 h 359759"/>
                <a:gd name="connsiteX3" fmla="*/ 119158 w 349091"/>
                <a:gd name="connsiteY3" fmla="*/ 238411 h 359759"/>
                <a:gd name="connsiteX4" fmla="*/ 65913 w 349091"/>
                <a:gd name="connsiteY4" fmla="*/ 359759 h 359759"/>
                <a:gd name="connsiteX5" fmla="*/ 0 w 349091"/>
                <a:gd name="connsiteY5" fmla="*/ 359759 h 359759"/>
                <a:gd name="connsiteX6" fmla="*/ 167449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4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158" y="238411"/>
                  </a:moveTo>
                  <a:lnTo>
                    <a:pt x="227743" y="238411"/>
                  </a:lnTo>
                  <a:lnTo>
                    <a:pt x="173450" y="115633"/>
                  </a:lnTo>
                  <a:lnTo>
                    <a:pt x="119158" y="238411"/>
                  </a:lnTo>
                  <a:close/>
                  <a:moveTo>
                    <a:pt x="65913" y="359759"/>
                  </a:moveTo>
                  <a:lnTo>
                    <a:pt x="0" y="359759"/>
                  </a:lnTo>
                  <a:lnTo>
                    <a:pt x="167449" y="0"/>
                  </a:lnTo>
                  <a:lnTo>
                    <a:pt x="181642" y="0"/>
                  </a:lnTo>
                  <a:lnTo>
                    <a:pt x="349091" y="359759"/>
                  </a:lnTo>
                  <a:lnTo>
                    <a:pt x="281654" y="359759"/>
                  </a:lnTo>
                  <a:lnTo>
                    <a:pt x="250222" y="288703"/>
                  </a:lnTo>
                  <a:lnTo>
                    <a:pt x="96964" y="288703"/>
                  </a:lnTo>
                  <a:lnTo>
                    <a:pt x="65913" y="359759"/>
                  </a:lnTo>
                  <a:close/>
                </a:path>
              </a:pathLst>
            </a:custGeom>
            <a:solidFill>
              <a:srgbClr val="0D2160"/>
            </a:solidFill>
            <a:ln w="9525" cap="flat">
              <a:noFill/>
              <a:prstDash val="solid"/>
              <a:miter/>
            </a:ln>
          </p:spPr>
          <p:txBody>
            <a:bodyPr rtlCol="0" anchor="ctr"/>
            <a:lstStyle/>
            <a:p>
              <a:endParaRPr lang="en-ID"/>
            </a:p>
          </p:txBody>
        </p:sp>
        <p:sp>
          <p:nvSpPr>
            <p:cNvPr id="46" name="Freeform: Shape 45">
              <a:extLst>
                <a:ext uri="{FF2B5EF4-FFF2-40B4-BE49-F238E27FC236}">
                  <a16:creationId xmlns:a16="http://schemas.microsoft.com/office/drawing/2014/main" id="{54203BF9-DF2E-6175-D602-3DF5544D3DC7}"/>
                </a:ext>
              </a:extLst>
            </p:cNvPr>
            <p:cNvSpPr/>
            <p:nvPr/>
          </p:nvSpPr>
          <p:spPr>
            <a:xfrm>
              <a:off x="11940476" y="2813684"/>
              <a:ext cx="251650" cy="356711"/>
            </a:xfrm>
            <a:custGeom>
              <a:avLst/>
              <a:gdLst>
                <a:gd name="connsiteX0" fmla="*/ 62960 w 251650"/>
                <a:gd name="connsiteY0" fmla="*/ 57817 h 356711"/>
                <a:gd name="connsiteX1" fmla="*/ 62960 w 251650"/>
                <a:gd name="connsiteY1" fmla="*/ 197358 h 356711"/>
                <a:gd name="connsiteX2" fmla="*/ 104585 w 251650"/>
                <a:gd name="connsiteY2" fmla="*/ 197358 h 356711"/>
                <a:gd name="connsiteX3" fmla="*/ 183737 w 251650"/>
                <a:gd name="connsiteY3" fmla="*/ 126778 h 356711"/>
                <a:gd name="connsiteX4" fmla="*/ 104585 w 251650"/>
                <a:gd name="connsiteY4" fmla="*/ 57817 h 356711"/>
                <a:gd name="connsiteX5" fmla="*/ 62960 w 251650"/>
                <a:gd name="connsiteY5" fmla="*/ 57817 h 356711"/>
                <a:gd name="connsiteX6" fmla="*/ 62960 w 251650"/>
                <a:gd name="connsiteY6" fmla="*/ 253175 h 356711"/>
                <a:gd name="connsiteX7" fmla="*/ 62960 w 251650"/>
                <a:gd name="connsiteY7" fmla="*/ 356711 h 356711"/>
                <a:gd name="connsiteX8" fmla="*/ 0 w 251650"/>
                <a:gd name="connsiteY8" fmla="*/ 356711 h 356711"/>
                <a:gd name="connsiteX9" fmla="*/ 0 w 251650"/>
                <a:gd name="connsiteY9" fmla="*/ 0 h 356711"/>
                <a:gd name="connsiteX10" fmla="*/ 109061 w 251650"/>
                <a:gd name="connsiteY10" fmla="*/ 0 h 356711"/>
                <a:gd name="connsiteX11" fmla="*/ 251651 w 251650"/>
                <a:gd name="connsiteY11" fmla="*/ 126873 h 356711"/>
                <a:gd name="connsiteX12" fmla="*/ 96869 w 251650"/>
                <a:gd name="connsiteY12" fmla="*/ 253270 h 356711"/>
                <a:gd name="connsiteX13" fmla="*/ 62960 w 251650"/>
                <a:gd name="connsiteY13" fmla="*/ 253270 h 356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1650" h="356711">
                  <a:moveTo>
                    <a:pt x="62960" y="57817"/>
                  </a:moveTo>
                  <a:lnTo>
                    <a:pt x="62960" y="197358"/>
                  </a:lnTo>
                  <a:lnTo>
                    <a:pt x="104585" y="197358"/>
                  </a:lnTo>
                  <a:cubicBezTo>
                    <a:pt x="163449" y="197358"/>
                    <a:pt x="183737" y="165926"/>
                    <a:pt x="183737" y="126778"/>
                  </a:cubicBezTo>
                  <a:cubicBezTo>
                    <a:pt x="183737" y="87725"/>
                    <a:pt x="163925" y="57817"/>
                    <a:pt x="104585" y="57817"/>
                  </a:cubicBezTo>
                  <a:lnTo>
                    <a:pt x="62960" y="57817"/>
                  </a:lnTo>
                  <a:close/>
                  <a:moveTo>
                    <a:pt x="62960" y="253175"/>
                  </a:moveTo>
                  <a:lnTo>
                    <a:pt x="62960" y="356711"/>
                  </a:lnTo>
                  <a:lnTo>
                    <a:pt x="0" y="356711"/>
                  </a:lnTo>
                  <a:lnTo>
                    <a:pt x="0" y="0"/>
                  </a:lnTo>
                  <a:lnTo>
                    <a:pt x="109061" y="0"/>
                  </a:lnTo>
                  <a:cubicBezTo>
                    <a:pt x="203930" y="0"/>
                    <a:pt x="251651" y="52292"/>
                    <a:pt x="251651" y="126873"/>
                  </a:cubicBezTo>
                  <a:cubicBezTo>
                    <a:pt x="251651" y="201454"/>
                    <a:pt x="204407" y="253270"/>
                    <a:pt x="96869" y="253270"/>
                  </a:cubicBezTo>
                  <a:lnTo>
                    <a:pt x="62960" y="253270"/>
                  </a:lnTo>
                  <a:close/>
                </a:path>
              </a:pathLst>
            </a:custGeom>
            <a:solidFill>
              <a:srgbClr val="B53034"/>
            </a:solidFill>
            <a:ln w="9525" cap="flat">
              <a:noFill/>
              <a:prstDash val="solid"/>
              <a:miter/>
            </a:ln>
          </p:spPr>
          <p:txBody>
            <a:bodyPr rtlCol="0" anchor="ctr"/>
            <a:lstStyle/>
            <a:p>
              <a:endParaRPr lang="en-ID"/>
            </a:p>
          </p:txBody>
        </p:sp>
        <p:sp>
          <p:nvSpPr>
            <p:cNvPr id="47" name="Freeform: Shape 46">
              <a:extLst>
                <a:ext uri="{FF2B5EF4-FFF2-40B4-BE49-F238E27FC236}">
                  <a16:creationId xmlns:a16="http://schemas.microsoft.com/office/drawing/2014/main" id="{5EC0A389-6AB4-D4A8-CB97-3AD425A274B7}"/>
                </a:ext>
              </a:extLst>
            </p:cNvPr>
            <p:cNvSpPr/>
            <p:nvPr/>
          </p:nvSpPr>
          <p:spPr>
            <a:xfrm>
              <a:off x="12134881" y="2810637"/>
              <a:ext cx="349091" cy="359759"/>
            </a:xfrm>
            <a:custGeom>
              <a:avLst/>
              <a:gdLst>
                <a:gd name="connsiteX0" fmla="*/ 119253 w 349091"/>
                <a:gd name="connsiteY0" fmla="*/ 238411 h 359759"/>
                <a:gd name="connsiteX1" fmla="*/ 227838 w 349091"/>
                <a:gd name="connsiteY1" fmla="*/ 238411 h 359759"/>
                <a:gd name="connsiteX2" fmla="*/ 173546 w 349091"/>
                <a:gd name="connsiteY2" fmla="*/ 115633 h 359759"/>
                <a:gd name="connsiteX3" fmla="*/ 119253 w 349091"/>
                <a:gd name="connsiteY3" fmla="*/ 238411 h 359759"/>
                <a:gd name="connsiteX4" fmla="*/ 65913 w 349091"/>
                <a:gd name="connsiteY4" fmla="*/ 359759 h 359759"/>
                <a:gd name="connsiteX5" fmla="*/ 0 w 349091"/>
                <a:gd name="connsiteY5" fmla="*/ 359759 h 359759"/>
                <a:gd name="connsiteX6" fmla="*/ 167450 w 349091"/>
                <a:gd name="connsiteY6" fmla="*/ 0 h 359759"/>
                <a:gd name="connsiteX7" fmla="*/ 181642 w 349091"/>
                <a:gd name="connsiteY7" fmla="*/ 0 h 359759"/>
                <a:gd name="connsiteX8" fmla="*/ 349091 w 349091"/>
                <a:gd name="connsiteY8" fmla="*/ 359759 h 359759"/>
                <a:gd name="connsiteX9" fmla="*/ 281654 w 349091"/>
                <a:gd name="connsiteY9" fmla="*/ 359759 h 359759"/>
                <a:gd name="connsiteX10" fmla="*/ 250222 w 349091"/>
                <a:gd name="connsiteY10" fmla="*/ 288703 h 359759"/>
                <a:gd name="connsiteX11" fmla="*/ 96965 w 349091"/>
                <a:gd name="connsiteY11" fmla="*/ 288703 h 359759"/>
                <a:gd name="connsiteX12" fmla="*/ 65913 w 349091"/>
                <a:gd name="connsiteY12" fmla="*/ 359759 h 35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9091" h="359759">
                  <a:moveTo>
                    <a:pt x="119253" y="238411"/>
                  </a:moveTo>
                  <a:lnTo>
                    <a:pt x="227838" y="238411"/>
                  </a:lnTo>
                  <a:lnTo>
                    <a:pt x="173546" y="115633"/>
                  </a:lnTo>
                  <a:lnTo>
                    <a:pt x="119253" y="238411"/>
                  </a:lnTo>
                  <a:close/>
                  <a:moveTo>
                    <a:pt x="65913" y="359759"/>
                  </a:moveTo>
                  <a:lnTo>
                    <a:pt x="0" y="359759"/>
                  </a:lnTo>
                  <a:lnTo>
                    <a:pt x="167450" y="0"/>
                  </a:lnTo>
                  <a:lnTo>
                    <a:pt x="181642" y="0"/>
                  </a:lnTo>
                  <a:lnTo>
                    <a:pt x="349091" y="359759"/>
                  </a:lnTo>
                  <a:lnTo>
                    <a:pt x="281654" y="359759"/>
                  </a:lnTo>
                  <a:lnTo>
                    <a:pt x="250222" y="288703"/>
                  </a:lnTo>
                  <a:lnTo>
                    <a:pt x="96965" y="288703"/>
                  </a:lnTo>
                  <a:lnTo>
                    <a:pt x="65913" y="359759"/>
                  </a:lnTo>
                  <a:close/>
                </a:path>
              </a:pathLst>
            </a:custGeom>
            <a:solidFill>
              <a:srgbClr val="B53034"/>
            </a:solidFill>
            <a:ln w="9525" cap="flat">
              <a:noFill/>
              <a:prstDash val="solid"/>
              <a:miter/>
            </a:ln>
          </p:spPr>
          <p:txBody>
            <a:bodyPr rtlCol="0" anchor="ctr"/>
            <a:lstStyle/>
            <a:p>
              <a:endParaRPr lang="en-ID"/>
            </a:p>
          </p:txBody>
        </p:sp>
        <p:sp>
          <p:nvSpPr>
            <p:cNvPr id="48" name="Freeform: Shape 47">
              <a:extLst>
                <a:ext uri="{FF2B5EF4-FFF2-40B4-BE49-F238E27FC236}">
                  <a16:creationId xmlns:a16="http://schemas.microsoft.com/office/drawing/2014/main" id="{A8BB960A-0E56-C02D-9F37-F34755888C80}"/>
                </a:ext>
              </a:extLst>
            </p:cNvPr>
            <p:cNvSpPr/>
            <p:nvPr/>
          </p:nvSpPr>
          <p:spPr>
            <a:xfrm>
              <a:off x="12454159" y="2806922"/>
              <a:ext cx="312991" cy="369950"/>
            </a:xfrm>
            <a:custGeom>
              <a:avLst/>
              <a:gdLst>
                <a:gd name="connsiteX0" fmla="*/ 272796 w 312991"/>
                <a:gd name="connsiteY0" fmla="*/ 282035 h 369950"/>
                <a:gd name="connsiteX1" fmla="*/ 182499 w 312991"/>
                <a:gd name="connsiteY1" fmla="*/ 316039 h 369950"/>
                <a:gd name="connsiteX2" fmla="*/ 173641 w 312991"/>
                <a:gd name="connsiteY2" fmla="*/ 315468 h 369950"/>
                <a:gd name="connsiteX3" fmla="*/ 171926 w 312991"/>
                <a:gd name="connsiteY3" fmla="*/ 315373 h 369950"/>
                <a:gd name="connsiteX4" fmla="*/ 169640 w 312991"/>
                <a:gd name="connsiteY4" fmla="*/ 315182 h 369950"/>
                <a:gd name="connsiteX5" fmla="*/ 158496 w 312991"/>
                <a:gd name="connsiteY5" fmla="*/ 313372 h 369950"/>
                <a:gd name="connsiteX6" fmla="*/ 157734 w 312991"/>
                <a:gd name="connsiteY6" fmla="*/ 317087 h 369950"/>
                <a:gd name="connsiteX7" fmla="*/ 157734 w 312991"/>
                <a:gd name="connsiteY7" fmla="*/ 317087 h 369950"/>
                <a:gd name="connsiteX8" fmla="*/ 157543 w 312991"/>
                <a:gd name="connsiteY8" fmla="*/ 313182 h 369950"/>
                <a:gd name="connsiteX9" fmla="*/ 64960 w 312991"/>
                <a:gd name="connsiteY9" fmla="*/ 237554 h 369950"/>
                <a:gd name="connsiteX10" fmla="*/ 61055 w 312991"/>
                <a:gd name="connsiteY10" fmla="*/ 227552 h 369950"/>
                <a:gd name="connsiteX11" fmla="*/ 60103 w 312991"/>
                <a:gd name="connsiteY11" fmla="*/ 224790 h 369950"/>
                <a:gd name="connsiteX12" fmla="*/ 57721 w 312991"/>
                <a:gd name="connsiteY12" fmla="*/ 216408 h 369950"/>
                <a:gd name="connsiteX13" fmla="*/ 56674 w 312991"/>
                <a:gd name="connsiteY13" fmla="*/ 211741 h 369950"/>
                <a:gd name="connsiteX14" fmla="*/ 55435 w 312991"/>
                <a:gd name="connsiteY14" fmla="*/ 204597 h 369950"/>
                <a:gd name="connsiteX15" fmla="*/ 54673 w 312991"/>
                <a:gd name="connsiteY15" fmla="*/ 198501 h 369950"/>
                <a:gd name="connsiteX16" fmla="*/ 54197 w 312991"/>
                <a:gd name="connsiteY16" fmla="*/ 191929 h 369950"/>
                <a:gd name="connsiteX17" fmla="*/ 54007 w 312991"/>
                <a:gd name="connsiteY17" fmla="*/ 185166 h 369950"/>
                <a:gd name="connsiteX18" fmla="*/ 54197 w 312991"/>
                <a:gd name="connsiteY18" fmla="*/ 178403 h 369950"/>
                <a:gd name="connsiteX19" fmla="*/ 54673 w 312991"/>
                <a:gd name="connsiteY19" fmla="*/ 171831 h 369950"/>
                <a:gd name="connsiteX20" fmla="*/ 55435 w 312991"/>
                <a:gd name="connsiteY20" fmla="*/ 165735 h 369950"/>
                <a:gd name="connsiteX21" fmla="*/ 56769 w 312991"/>
                <a:gd name="connsiteY21" fmla="*/ 158496 h 369950"/>
                <a:gd name="connsiteX22" fmla="*/ 57817 w 312991"/>
                <a:gd name="connsiteY22" fmla="*/ 153829 h 369950"/>
                <a:gd name="connsiteX23" fmla="*/ 60198 w 312991"/>
                <a:gd name="connsiteY23" fmla="*/ 145447 h 369950"/>
                <a:gd name="connsiteX24" fmla="*/ 61150 w 312991"/>
                <a:gd name="connsiteY24" fmla="*/ 142684 h 369950"/>
                <a:gd name="connsiteX25" fmla="*/ 65246 w 312991"/>
                <a:gd name="connsiteY25" fmla="*/ 132207 h 369950"/>
                <a:gd name="connsiteX26" fmla="*/ 157639 w 312991"/>
                <a:gd name="connsiteY26" fmla="*/ 57055 h 369950"/>
                <a:gd name="connsiteX27" fmla="*/ 156877 w 312991"/>
                <a:gd name="connsiteY27" fmla="*/ 53340 h 369950"/>
                <a:gd name="connsiteX28" fmla="*/ 158687 w 312991"/>
                <a:gd name="connsiteY28" fmla="*/ 56864 h 369950"/>
                <a:gd name="connsiteX29" fmla="*/ 169831 w 312991"/>
                <a:gd name="connsiteY29" fmla="*/ 55054 h 369950"/>
                <a:gd name="connsiteX30" fmla="*/ 172117 w 312991"/>
                <a:gd name="connsiteY30" fmla="*/ 54864 h 369950"/>
                <a:gd name="connsiteX31" fmla="*/ 174117 w 312991"/>
                <a:gd name="connsiteY31" fmla="*/ 54673 h 369950"/>
                <a:gd name="connsiteX32" fmla="*/ 182594 w 312991"/>
                <a:gd name="connsiteY32" fmla="*/ 54102 h 369950"/>
                <a:gd name="connsiteX33" fmla="*/ 272891 w 312991"/>
                <a:gd name="connsiteY33" fmla="*/ 88106 h 369950"/>
                <a:gd name="connsiteX34" fmla="*/ 275654 w 312991"/>
                <a:gd name="connsiteY34" fmla="*/ 90583 h 369950"/>
                <a:gd name="connsiteX35" fmla="*/ 312801 w 312991"/>
                <a:gd name="connsiteY35" fmla="*/ 51435 h 369950"/>
                <a:gd name="connsiteX36" fmla="*/ 309943 w 312991"/>
                <a:gd name="connsiteY36" fmla="*/ 48863 h 369950"/>
                <a:gd name="connsiteX37" fmla="*/ 186880 w 312991"/>
                <a:gd name="connsiteY37" fmla="*/ 95 h 369950"/>
                <a:gd name="connsiteX38" fmla="*/ 186880 w 312991"/>
                <a:gd name="connsiteY38" fmla="*/ 0 h 369950"/>
                <a:gd name="connsiteX39" fmla="*/ 178117 w 312991"/>
                <a:gd name="connsiteY39" fmla="*/ 191 h 369950"/>
                <a:gd name="connsiteX40" fmla="*/ 171831 w 312991"/>
                <a:gd name="connsiteY40" fmla="*/ 476 h 369950"/>
                <a:gd name="connsiteX41" fmla="*/ 168212 w 312991"/>
                <a:gd name="connsiteY41" fmla="*/ 762 h 369950"/>
                <a:gd name="connsiteX42" fmla="*/ 163068 w 312991"/>
                <a:gd name="connsiteY42" fmla="*/ 1333 h 369950"/>
                <a:gd name="connsiteX43" fmla="*/ 157829 w 312991"/>
                <a:gd name="connsiteY43" fmla="*/ 2000 h 369950"/>
                <a:gd name="connsiteX44" fmla="*/ 154781 w 312991"/>
                <a:gd name="connsiteY44" fmla="*/ 2476 h 369950"/>
                <a:gd name="connsiteX45" fmla="*/ 146875 w 312991"/>
                <a:gd name="connsiteY45" fmla="*/ 4000 h 369950"/>
                <a:gd name="connsiteX46" fmla="*/ 95 w 312991"/>
                <a:gd name="connsiteY46" fmla="*/ 177737 h 369950"/>
                <a:gd name="connsiteX47" fmla="*/ 0 w 312991"/>
                <a:gd name="connsiteY47" fmla="*/ 180213 h 369950"/>
                <a:gd name="connsiteX48" fmla="*/ 0 w 312991"/>
                <a:gd name="connsiteY48" fmla="*/ 183547 h 369950"/>
                <a:gd name="connsiteX49" fmla="*/ 0 w 312991"/>
                <a:gd name="connsiteY49" fmla="*/ 184975 h 369950"/>
                <a:gd name="connsiteX50" fmla="*/ 0 w 312991"/>
                <a:gd name="connsiteY50" fmla="*/ 186404 h 369950"/>
                <a:gd name="connsiteX51" fmla="*/ 0 w 312991"/>
                <a:gd name="connsiteY51" fmla="*/ 189738 h 369950"/>
                <a:gd name="connsiteX52" fmla="*/ 95 w 312991"/>
                <a:gd name="connsiteY52" fmla="*/ 192214 h 369950"/>
                <a:gd name="connsiteX53" fmla="*/ 147352 w 312991"/>
                <a:gd name="connsiteY53" fmla="*/ 366046 h 369950"/>
                <a:gd name="connsiteX54" fmla="*/ 154781 w 312991"/>
                <a:gd name="connsiteY54" fmla="*/ 367379 h 369950"/>
                <a:gd name="connsiteX55" fmla="*/ 157924 w 312991"/>
                <a:gd name="connsiteY55" fmla="*/ 367855 h 369950"/>
                <a:gd name="connsiteX56" fmla="*/ 163163 w 312991"/>
                <a:gd name="connsiteY56" fmla="*/ 368522 h 369950"/>
                <a:gd name="connsiteX57" fmla="*/ 168307 w 312991"/>
                <a:gd name="connsiteY57" fmla="*/ 369094 h 369950"/>
                <a:gd name="connsiteX58" fmla="*/ 172021 w 312991"/>
                <a:gd name="connsiteY58" fmla="*/ 369380 h 369950"/>
                <a:gd name="connsiteX59" fmla="*/ 178975 w 312991"/>
                <a:gd name="connsiteY59" fmla="*/ 369760 h 369950"/>
                <a:gd name="connsiteX60" fmla="*/ 180308 w 312991"/>
                <a:gd name="connsiteY60" fmla="*/ 369856 h 369950"/>
                <a:gd name="connsiteX61" fmla="*/ 180404 w 312991"/>
                <a:gd name="connsiteY61" fmla="*/ 366141 h 369950"/>
                <a:gd name="connsiteX62" fmla="*/ 181356 w 312991"/>
                <a:gd name="connsiteY62" fmla="*/ 369856 h 369950"/>
                <a:gd name="connsiteX63" fmla="*/ 183261 w 312991"/>
                <a:gd name="connsiteY63" fmla="*/ 369951 h 369950"/>
                <a:gd name="connsiteX64" fmla="*/ 187071 w 312991"/>
                <a:gd name="connsiteY64" fmla="*/ 369951 h 369950"/>
                <a:gd name="connsiteX65" fmla="*/ 187071 w 312991"/>
                <a:gd name="connsiteY65" fmla="*/ 369951 h 369950"/>
                <a:gd name="connsiteX66" fmla="*/ 310134 w 312991"/>
                <a:gd name="connsiteY66" fmla="*/ 321183 h 369950"/>
                <a:gd name="connsiteX67" fmla="*/ 312991 w 312991"/>
                <a:gd name="connsiteY67" fmla="*/ 318611 h 369950"/>
                <a:gd name="connsiteX68" fmla="*/ 275844 w 312991"/>
                <a:gd name="connsiteY68" fmla="*/ 279463 h 369950"/>
                <a:gd name="connsiteX69" fmla="*/ 272796 w 312991"/>
                <a:gd name="connsiteY69" fmla="*/ 282035 h 369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312991" h="369950">
                  <a:moveTo>
                    <a:pt x="272796" y="282035"/>
                  </a:moveTo>
                  <a:cubicBezTo>
                    <a:pt x="248126" y="304514"/>
                    <a:pt x="216027" y="316801"/>
                    <a:pt x="182499" y="316039"/>
                  </a:cubicBezTo>
                  <a:cubicBezTo>
                    <a:pt x="179546" y="315944"/>
                    <a:pt x="176593" y="315754"/>
                    <a:pt x="173641" y="315468"/>
                  </a:cubicBezTo>
                  <a:lnTo>
                    <a:pt x="171926" y="315373"/>
                  </a:lnTo>
                  <a:cubicBezTo>
                    <a:pt x="171164" y="315277"/>
                    <a:pt x="170402" y="315277"/>
                    <a:pt x="169640" y="315182"/>
                  </a:cubicBezTo>
                  <a:cubicBezTo>
                    <a:pt x="165830" y="314706"/>
                    <a:pt x="162115" y="314134"/>
                    <a:pt x="158496" y="313372"/>
                  </a:cubicBezTo>
                  <a:lnTo>
                    <a:pt x="157734" y="317087"/>
                  </a:lnTo>
                  <a:lnTo>
                    <a:pt x="157734" y="317087"/>
                  </a:lnTo>
                  <a:lnTo>
                    <a:pt x="157543" y="313182"/>
                  </a:lnTo>
                  <a:cubicBezTo>
                    <a:pt x="116872" y="304324"/>
                    <a:pt x="82296" y="276225"/>
                    <a:pt x="64960" y="237554"/>
                  </a:cubicBezTo>
                  <a:cubicBezTo>
                    <a:pt x="63532" y="234315"/>
                    <a:pt x="62293" y="230981"/>
                    <a:pt x="61055" y="227552"/>
                  </a:cubicBezTo>
                  <a:lnTo>
                    <a:pt x="60103" y="224790"/>
                  </a:lnTo>
                  <a:cubicBezTo>
                    <a:pt x="59246" y="222028"/>
                    <a:pt x="58483" y="219170"/>
                    <a:pt x="57721" y="216408"/>
                  </a:cubicBezTo>
                  <a:cubicBezTo>
                    <a:pt x="57340" y="214884"/>
                    <a:pt x="56959" y="213265"/>
                    <a:pt x="56674" y="211741"/>
                  </a:cubicBezTo>
                  <a:cubicBezTo>
                    <a:pt x="56197" y="209359"/>
                    <a:pt x="55816" y="206978"/>
                    <a:pt x="55435" y="204597"/>
                  </a:cubicBezTo>
                  <a:cubicBezTo>
                    <a:pt x="55150" y="202597"/>
                    <a:pt x="54864" y="200501"/>
                    <a:pt x="54673" y="198501"/>
                  </a:cubicBezTo>
                  <a:cubicBezTo>
                    <a:pt x="54483" y="196310"/>
                    <a:pt x="54292" y="194120"/>
                    <a:pt x="54197" y="191929"/>
                  </a:cubicBezTo>
                  <a:cubicBezTo>
                    <a:pt x="54102" y="189738"/>
                    <a:pt x="54007" y="187452"/>
                    <a:pt x="54007" y="185166"/>
                  </a:cubicBezTo>
                  <a:cubicBezTo>
                    <a:pt x="54007" y="182880"/>
                    <a:pt x="54007" y="180689"/>
                    <a:pt x="54197" y="178403"/>
                  </a:cubicBezTo>
                  <a:cubicBezTo>
                    <a:pt x="54292" y="176213"/>
                    <a:pt x="54483" y="174022"/>
                    <a:pt x="54673" y="171831"/>
                  </a:cubicBezTo>
                  <a:cubicBezTo>
                    <a:pt x="54864" y="169831"/>
                    <a:pt x="55150" y="167735"/>
                    <a:pt x="55435" y="165735"/>
                  </a:cubicBezTo>
                  <a:cubicBezTo>
                    <a:pt x="55816" y="163354"/>
                    <a:pt x="56197" y="160972"/>
                    <a:pt x="56769" y="158496"/>
                  </a:cubicBezTo>
                  <a:cubicBezTo>
                    <a:pt x="57055" y="156972"/>
                    <a:pt x="57436" y="155353"/>
                    <a:pt x="57817" y="153829"/>
                  </a:cubicBezTo>
                  <a:cubicBezTo>
                    <a:pt x="58483" y="150971"/>
                    <a:pt x="59341" y="148209"/>
                    <a:pt x="60198" y="145447"/>
                  </a:cubicBezTo>
                  <a:lnTo>
                    <a:pt x="61150" y="142684"/>
                  </a:lnTo>
                  <a:cubicBezTo>
                    <a:pt x="62293" y="139351"/>
                    <a:pt x="63627" y="135922"/>
                    <a:pt x="65246" y="132207"/>
                  </a:cubicBezTo>
                  <a:cubicBezTo>
                    <a:pt x="82391" y="94012"/>
                    <a:pt x="116967" y="65913"/>
                    <a:pt x="157639" y="57055"/>
                  </a:cubicBezTo>
                  <a:lnTo>
                    <a:pt x="156877" y="53340"/>
                  </a:lnTo>
                  <a:lnTo>
                    <a:pt x="158687" y="56864"/>
                  </a:lnTo>
                  <a:cubicBezTo>
                    <a:pt x="162496" y="56102"/>
                    <a:pt x="166211" y="55435"/>
                    <a:pt x="169831" y="55054"/>
                  </a:cubicBezTo>
                  <a:cubicBezTo>
                    <a:pt x="170593" y="54959"/>
                    <a:pt x="171355" y="54959"/>
                    <a:pt x="172117" y="54864"/>
                  </a:cubicBezTo>
                  <a:lnTo>
                    <a:pt x="174117" y="54673"/>
                  </a:lnTo>
                  <a:cubicBezTo>
                    <a:pt x="176974" y="54388"/>
                    <a:pt x="179832" y="54197"/>
                    <a:pt x="182594" y="54102"/>
                  </a:cubicBezTo>
                  <a:cubicBezTo>
                    <a:pt x="216122" y="53435"/>
                    <a:pt x="248221" y="65627"/>
                    <a:pt x="272891" y="88106"/>
                  </a:cubicBezTo>
                  <a:lnTo>
                    <a:pt x="275654" y="90583"/>
                  </a:lnTo>
                  <a:lnTo>
                    <a:pt x="312801" y="51435"/>
                  </a:lnTo>
                  <a:lnTo>
                    <a:pt x="309943" y="48863"/>
                  </a:lnTo>
                  <a:cubicBezTo>
                    <a:pt x="276130" y="17717"/>
                    <a:pt x="232505" y="476"/>
                    <a:pt x="186880" y="95"/>
                  </a:cubicBezTo>
                  <a:lnTo>
                    <a:pt x="186880" y="0"/>
                  </a:lnTo>
                  <a:lnTo>
                    <a:pt x="178117" y="191"/>
                  </a:lnTo>
                  <a:cubicBezTo>
                    <a:pt x="176022" y="286"/>
                    <a:pt x="173926" y="381"/>
                    <a:pt x="171831" y="476"/>
                  </a:cubicBezTo>
                  <a:cubicBezTo>
                    <a:pt x="170593" y="571"/>
                    <a:pt x="169354" y="667"/>
                    <a:pt x="168212" y="762"/>
                  </a:cubicBezTo>
                  <a:cubicBezTo>
                    <a:pt x="166497" y="952"/>
                    <a:pt x="164782" y="1048"/>
                    <a:pt x="163068" y="1333"/>
                  </a:cubicBezTo>
                  <a:cubicBezTo>
                    <a:pt x="161258" y="1524"/>
                    <a:pt x="159544" y="1810"/>
                    <a:pt x="157829" y="2000"/>
                  </a:cubicBezTo>
                  <a:lnTo>
                    <a:pt x="154781" y="2476"/>
                  </a:lnTo>
                  <a:cubicBezTo>
                    <a:pt x="152305" y="2858"/>
                    <a:pt x="149828" y="3334"/>
                    <a:pt x="146875" y="4000"/>
                  </a:cubicBezTo>
                  <a:cubicBezTo>
                    <a:pt x="63722" y="21431"/>
                    <a:pt x="3429" y="92869"/>
                    <a:pt x="95" y="177737"/>
                  </a:cubicBezTo>
                  <a:lnTo>
                    <a:pt x="0" y="180213"/>
                  </a:lnTo>
                  <a:cubicBezTo>
                    <a:pt x="0" y="181356"/>
                    <a:pt x="0" y="182404"/>
                    <a:pt x="0" y="183547"/>
                  </a:cubicBezTo>
                  <a:lnTo>
                    <a:pt x="0" y="184975"/>
                  </a:lnTo>
                  <a:lnTo>
                    <a:pt x="0" y="186404"/>
                  </a:lnTo>
                  <a:cubicBezTo>
                    <a:pt x="0" y="187547"/>
                    <a:pt x="0" y="188595"/>
                    <a:pt x="0" y="189738"/>
                  </a:cubicBezTo>
                  <a:lnTo>
                    <a:pt x="95" y="192214"/>
                  </a:lnTo>
                  <a:cubicBezTo>
                    <a:pt x="3429" y="277082"/>
                    <a:pt x="63722" y="348520"/>
                    <a:pt x="147352" y="366046"/>
                  </a:cubicBezTo>
                  <a:cubicBezTo>
                    <a:pt x="149828" y="366522"/>
                    <a:pt x="152305" y="366998"/>
                    <a:pt x="154781" y="367379"/>
                  </a:cubicBezTo>
                  <a:lnTo>
                    <a:pt x="157924" y="367855"/>
                  </a:lnTo>
                  <a:cubicBezTo>
                    <a:pt x="159734" y="368141"/>
                    <a:pt x="161449" y="368332"/>
                    <a:pt x="163163" y="368522"/>
                  </a:cubicBezTo>
                  <a:cubicBezTo>
                    <a:pt x="164878" y="368713"/>
                    <a:pt x="166592" y="368903"/>
                    <a:pt x="168307" y="369094"/>
                  </a:cubicBezTo>
                  <a:lnTo>
                    <a:pt x="172021" y="369380"/>
                  </a:lnTo>
                  <a:cubicBezTo>
                    <a:pt x="174117" y="369570"/>
                    <a:pt x="176213" y="369665"/>
                    <a:pt x="178975" y="369760"/>
                  </a:cubicBezTo>
                  <a:lnTo>
                    <a:pt x="180308" y="369856"/>
                  </a:lnTo>
                  <a:lnTo>
                    <a:pt x="180404" y="366141"/>
                  </a:lnTo>
                  <a:lnTo>
                    <a:pt x="181356" y="369856"/>
                  </a:lnTo>
                  <a:lnTo>
                    <a:pt x="183261" y="369951"/>
                  </a:lnTo>
                  <a:lnTo>
                    <a:pt x="187071" y="369951"/>
                  </a:lnTo>
                  <a:lnTo>
                    <a:pt x="187071" y="369951"/>
                  </a:lnTo>
                  <a:cubicBezTo>
                    <a:pt x="232696" y="369475"/>
                    <a:pt x="276320" y="352330"/>
                    <a:pt x="310134" y="321183"/>
                  </a:cubicBezTo>
                  <a:lnTo>
                    <a:pt x="312991" y="318611"/>
                  </a:lnTo>
                  <a:lnTo>
                    <a:pt x="275844" y="279463"/>
                  </a:lnTo>
                  <a:lnTo>
                    <a:pt x="272796" y="282035"/>
                  </a:lnTo>
                  <a:close/>
                </a:path>
              </a:pathLst>
            </a:custGeom>
            <a:solidFill>
              <a:srgbClr val="B53034"/>
            </a:solidFill>
            <a:ln w="9525" cap="flat">
              <a:noFill/>
              <a:prstDash val="solid"/>
              <a:miter/>
            </a:ln>
          </p:spPr>
          <p:txBody>
            <a:bodyPr rtlCol="0" anchor="ctr"/>
            <a:lstStyle/>
            <a:p>
              <a:endParaRPr lang="en-ID"/>
            </a:p>
          </p:txBody>
        </p:sp>
        <p:sp>
          <p:nvSpPr>
            <p:cNvPr id="49" name="Freeform: Shape 48">
              <a:extLst>
                <a:ext uri="{FF2B5EF4-FFF2-40B4-BE49-F238E27FC236}">
                  <a16:creationId xmlns:a16="http://schemas.microsoft.com/office/drawing/2014/main" id="{C014725F-729D-2619-97FD-67F32C297EDC}"/>
                </a:ext>
              </a:extLst>
            </p:cNvPr>
            <p:cNvSpPr/>
            <p:nvPr/>
          </p:nvSpPr>
          <p:spPr>
            <a:xfrm>
              <a:off x="11506422" y="2450400"/>
              <a:ext cx="689228" cy="309182"/>
            </a:xfrm>
            <a:custGeom>
              <a:avLst/>
              <a:gdLst>
                <a:gd name="connsiteX0" fmla="*/ 190 w 689228"/>
                <a:gd name="connsiteY0" fmla="*/ 309183 h 309182"/>
                <a:gd name="connsiteX1" fmla="*/ 0 w 689228"/>
                <a:gd name="connsiteY1" fmla="*/ 269464 h 309182"/>
                <a:gd name="connsiteX2" fmla="*/ 106299 w 689228"/>
                <a:gd name="connsiteY2" fmla="*/ 268892 h 309182"/>
                <a:gd name="connsiteX3" fmla="*/ 105346 w 689228"/>
                <a:gd name="connsiteY3" fmla="*/ 178024 h 309182"/>
                <a:gd name="connsiteX4" fmla="*/ 147638 w 689228"/>
                <a:gd name="connsiteY4" fmla="*/ 177643 h 309182"/>
                <a:gd name="connsiteX5" fmla="*/ 340042 w 689228"/>
                <a:gd name="connsiteY5" fmla="*/ 1 h 309182"/>
                <a:gd name="connsiteX6" fmla="*/ 340042 w 689228"/>
                <a:gd name="connsiteY6" fmla="*/ 1 h 309182"/>
                <a:gd name="connsiteX7" fmla="*/ 340423 w 689228"/>
                <a:gd name="connsiteY7" fmla="*/ 1 h 309182"/>
                <a:gd name="connsiteX8" fmla="*/ 478917 w 689228"/>
                <a:gd name="connsiteY8" fmla="*/ 55913 h 309182"/>
                <a:gd name="connsiteX9" fmla="*/ 536448 w 689228"/>
                <a:gd name="connsiteY9" fmla="*/ 173928 h 309182"/>
                <a:gd name="connsiteX10" fmla="*/ 579406 w 689228"/>
                <a:gd name="connsiteY10" fmla="*/ 173928 h 309182"/>
                <a:gd name="connsiteX11" fmla="*/ 579406 w 689228"/>
                <a:gd name="connsiteY11" fmla="*/ 265654 h 309182"/>
                <a:gd name="connsiteX12" fmla="*/ 689229 w 689228"/>
                <a:gd name="connsiteY12" fmla="*/ 265654 h 309182"/>
                <a:gd name="connsiteX13" fmla="*/ 689229 w 689228"/>
                <a:gd name="connsiteY13" fmla="*/ 305373 h 309182"/>
                <a:gd name="connsiteX14" fmla="*/ 539687 w 689228"/>
                <a:gd name="connsiteY14" fmla="*/ 305373 h 309182"/>
                <a:gd name="connsiteX15" fmla="*/ 539687 w 689228"/>
                <a:gd name="connsiteY15" fmla="*/ 213647 h 309182"/>
                <a:gd name="connsiteX16" fmla="*/ 498062 w 689228"/>
                <a:gd name="connsiteY16" fmla="*/ 213647 h 309182"/>
                <a:gd name="connsiteX17" fmla="*/ 497872 w 689228"/>
                <a:gd name="connsiteY17" fmla="*/ 193930 h 309182"/>
                <a:gd name="connsiteX18" fmla="*/ 340709 w 689228"/>
                <a:gd name="connsiteY18" fmla="*/ 39625 h 309182"/>
                <a:gd name="connsiteX19" fmla="*/ 186499 w 689228"/>
                <a:gd name="connsiteY19" fmla="*/ 196978 h 309182"/>
                <a:gd name="connsiteX20" fmla="*/ 186690 w 689228"/>
                <a:gd name="connsiteY20" fmla="*/ 216886 h 309182"/>
                <a:gd name="connsiteX21" fmla="*/ 145351 w 689228"/>
                <a:gd name="connsiteY21" fmla="*/ 217267 h 309182"/>
                <a:gd name="connsiteX22" fmla="*/ 146304 w 689228"/>
                <a:gd name="connsiteY22" fmla="*/ 308230 h 309182"/>
                <a:gd name="connsiteX23" fmla="*/ 190 w 689228"/>
                <a:gd name="connsiteY23" fmla="*/ 309183 h 309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89228" h="309182">
                  <a:moveTo>
                    <a:pt x="190" y="309183"/>
                  </a:moveTo>
                  <a:lnTo>
                    <a:pt x="0" y="269464"/>
                  </a:lnTo>
                  <a:lnTo>
                    <a:pt x="106299" y="268892"/>
                  </a:lnTo>
                  <a:lnTo>
                    <a:pt x="105346" y="178024"/>
                  </a:lnTo>
                  <a:lnTo>
                    <a:pt x="147638" y="177643"/>
                  </a:lnTo>
                  <a:cubicBezTo>
                    <a:pt x="156686" y="79154"/>
                    <a:pt x="239078" y="1240"/>
                    <a:pt x="340042" y="1"/>
                  </a:cubicBezTo>
                  <a:lnTo>
                    <a:pt x="340042" y="1"/>
                  </a:lnTo>
                  <a:cubicBezTo>
                    <a:pt x="340138" y="1"/>
                    <a:pt x="340328" y="1"/>
                    <a:pt x="340423" y="1"/>
                  </a:cubicBezTo>
                  <a:cubicBezTo>
                    <a:pt x="392430" y="-189"/>
                    <a:pt x="441674" y="19432"/>
                    <a:pt x="478917" y="55913"/>
                  </a:cubicBezTo>
                  <a:cubicBezTo>
                    <a:pt x="511492" y="87822"/>
                    <a:pt x="531495" y="129160"/>
                    <a:pt x="536448" y="173928"/>
                  </a:cubicBezTo>
                  <a:lnTo>
                    <a:pt x="579406" y="173928"/>
                  </a:lnTo>
                  <a:lnTo>
                    <a:pt x="579406" y="265654"/>
                  </a:lnTo>
                  <a:lnTo>
                    <a:pt x="689229" y="265654"/>
                  </a:lnTo>
                  <a:lnTo>
                    <a:pt x="689229" y="305373"/>
                  </a:lnTo>
                  <a:lnTo>
                    <a:pt x="539687" y="305373"/>
                  </a:lnTo>
                  <a:lnTo>
                    <a:pt x="539687" y="213647"/>
                  </a:lnTo>
                  <a:lnTo>
                    <a:pt x="498062" y="213647"/>
                  </a:lnTo>
                  <a:lnTo>
                    <a:pt x="497872" y="193930"/>
                  </a:lnTo>
                  <a:cubicBezTo>
                    <a:pt x="497014" y="108110"/>
                    <a:pt x="426530" y="38768"/>
                    <a:pt x="340709" y="39625"/>
                  </a:cubicBezTo>
                  <a:cubicBezTo>
                    <a:pt x="254794" y="40578"/>
                    <a:pt x="185642" y="111158"/>
                    <a:pt x="186499" y="196978"/>
                  </a:cubicBezTo>
                  <a:lnTo>
                    <a:pt x="186690" y="216886"/>
                  </a:lnTo>
                  <a:lnTo>
                    <a:pt x="145351" y="217267"/>
                  </a:lnTo>
                  <a:lnTo>
                    <a:pt x="146304" y="308230"/>
                  </a:lnTo>
                  <a:lnTo>
                    <a:pt x="190" y="309183"/>
                  </a:lnTo>
                  <a:close/>
                </a:path>
              </a:pathLst>
            </a:custGeom>
            <a:solidFill>
              <a:srgbClr val="0D2160"/>
            </a:solidFill>
            <a:ln w="9525" cap="flat">
              <a:noFill/>
              <a:prstDash val="solid"/>
              <a:miter/>
            </a:ln>
          </p:spPr>
          <p:txBody>
            <a:bodyPr rtlCol="0" anchor="ctr"/>
            <a:lstStyle/>
            <a:p>
              <a:endParaRPr lang="en-ID"/>
            </a:p>
          </p:txBody>
        </p:sp>
        <p:sp>
          <p:nvSpPr>
            <p:cNvPr id="50" name="Freeform: Shape 49">
              <a:extLst>
                <a:ext uri="{FF2B5EF4-FFF2-40B4-BE49-F238E27FC236}">
                  <a16:creationId xmlns:a16="http://schemas.microsoft.com/office/drawing/2014/main" id="{A6668B75-CC6C-95BF-045C-EAED1A7C97B4}"/>
                </a:ext>
              </a:extLst>
            </p:cNvPr>
            <p:cNvSpPr/>
            <p:nvPr/>
          </p:nvSpPr>
          <p:spPr>
            <a:xfrm>
              <a:off x="11798458" y="2608707"/>
              <a:ext cx="105346" cy="100202"/>
            </a:xfrm>
            <a:custGeom>
              <a:avLst/>
              <a:gdLst>
                <a:gd name="connsiteX0" fmla="*/ 52673 w 105346"/>
                <a:gd name="connsiteY0" fmla="*/ 0 h 100202"/>
                <a:gd name="connsiteX1" fmla="*/ 65151 w 105346"/>
                <a:gd name="connsiteY1" fmla="*/ 38290 h 100202"/>
                <a:gd name="connsiteX2" fmla="*/ 105346 w 105346"/>
                <a:gd name="connsiteY2" fmla="*/ 38290 h 100202"/>
                <a:gd name="connsiteX3" fmla="*/ 72771 w 105346"/>
                <a:gd name="connsiteY3" fmla="*/ 61913 h 100202"/>
                <a:gd name="connsiteX4" fmla="*/ 85249 w 105346"/>
                <a:gd name="connsiteY4" fmla="*/ 100203 h 100202"/>
                <a:gd name="connsiteX5" fmla="*/ 52673 w 105346"/>
                <a:gd name="connsiteY5" fmla="*/ 76486 h 100202"/>
                <a:gd name="connsiteX6" fmla="*/ 20098 w 105346"/>
                <a:gd name="connsiteY6" fmla="*/ 100203 h 100202"/>
                <a:gd name="connsiteX7" fmla="*/ 32575 w 105346"/>
                <a:gd name="connsiteY7" fmla="*/ 61913 h 100202"/>
                <a:gd name="connsiteX8" fmla="*/ 0 w 105346"/>
                <a:gd name="connsiteY8" fmla="*/ 38290 h 100202"/>
                <a:gd name="connsiteX9" fmla="*/ 40291 w 105346"/>
                <a:gd name="connsiteY9" fmla="*/ 38290 h 100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346" h="100202">
                  <a:moveTo>
                    <a:pt x="52673" y="0"/>
                  </a:moveTo>
                  <a:lnTo>
                    <a:pt x="65151" y="38290"/>
                  </a:lnTo>
                  <a:lnTo>
                    <a:pt x="105346" y="38290"/>
                  </a:lnTo>
                  <a:lnTo>
                    <a:pt x="72771" y="61913"/>
                  </a:lnTo>
                  <a:lnTo>
                    <a:pt x="85249" y="100203"/>
                  </a:lnTo>
                  <a:lnTo>
                    <a:pt x="52673" y="76486"/>
                  </a:lnTo>
                  <a:lnTo>
                    <a:pt x="20098" y="100203"/>
                  </a:lnTo>
                  <a:lnTo>
                    <a:pt x="32575" y="61913"/>
                  </a:lnTo>
                  <a:lnTo>
                    <a:pt x="0" y="38290"/>
                  </a:lnTo>
                  <a:lnTo>
                    <a:pt x="40291" y="38290"/>
                  </a:lnTo>
                  <a:close/>
                </a:path>
              </a:pathLst>
            </a:custGeom>
            <a:solidFill>
              <a:srgbClr val="B53034"/>
            </a:solidFill>
            <a:ln w="9525" cap="flat">
              <a:noFill/>
              <a:prstDash val="solid"/>
              <a:miter/>
            </a:ln>
          </p:spPr>
          <p:txBody>
            <a:bodyPr rtlCol="0" anchor="ctr"/>
            <a:lstStyle/>
            <a:p>
              <a:endParaRPr lang="en-ID"/>
            </a:p>
          </p:txBody>
        </p:sp>
        <p:sp>
          <p:nvSpPr>
            <p:cNvPr id="52" name="Freeform: Shape 51">
              <a:extLst>
                <a:ext uri="{FF2B5EF4-FFF2-40B4-BE49-F238E27FC236}">
                  <a16:creationId xmlns:a16="http://schemas.microsoft.com/office/drawing/2014/main" id="{CE9A018B-AD77-EFDE-1EEC-3A7D9FD1D67C}"/>
                </a:ext>
              </a:extLst>
            </p:cNvPr>
            <p:cNvSpPr/>
            <p:nvPr/>
          </p:nvSpPr>
          <p:spPr>
            <a:xfrm>
              <a:off x="11710352" y="2683763"/>
              <a:ext cx="74199" cy="70580"/>
            </a:xfrm>
            <a:custGeom>
              <a:avLst/>
              <a:gdLst>
                <a:gd name="connsiteX0" fmla="*/ 37052 w 74199"/>
                <a:gd name="connsiteY0" fmla="*/ 0 h 70580"/>
                <a:gd name="connsiteX1" fmla="*/ 45815 w 74199"/>
                <a:gd name="connsiteY1" fmla="*/ 26956 h 70580"/>
                <a:gd name="connsiteX2" fmla="*/ 74200 w 74199"/>
                <a:gd name="connsiteY2" fmla="*/ 26956 h 70580"/>
                <a:gd name="connsiteX3" fmla="*/ 51244 w 74199"/>
                <a:gd name="connsiteY3" fmla="*/ 43625 h 70580"/>
                <a:gd name="connsiteX4" fmla="*/ 60007 w 74199"/>
                <a:gd name="connsiteY4" fmla="*/ 70580 h 70580"/>
                <a:gd name="connsiteX5" fmla="*/ 37052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289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052" y="0"/>
                  </a:moveTo>
                  <a:lnTo>
                    <a:pt x="45815" y="26956"/>
                  </a:lnTo>
                  <a:lnTo>
                    <a:pt x="74200" y="26956"/>
                  </a:lnTo>
                  <a:lnTo>
                    <a:pt x="51244" y="43625"/>
                  </a:lnTo>
                  <a:lnTo>
                    <a:pt x="60007" y="70580"/>
                  </a:lnTo>
                  <a:lnTo>
                    <a:pt x="37052" y="53912"/>
                  </a:lnTo>
                  <a:lnTo>
                    <a:pt x="14192" y="70580"/>
                  </a:lnTo>
                  <a:lnTo>
                    <a:pt x="22955" y="43625"/>
                  </a:lnTo>
                  <a:lnTo>
                    <a:pt x="0" y="26956"/>
                  </a:lnTo>
                  <a:lnTo>
                    <a:pt x="28289" y="26956"/>
                  </a:lnTo>
                  <a:close/>
                </a:path>
              </a:pathLst>
            </a:custGeom>
            <a:solidFill>
              <a:srgbClr val="B53034"/>
            </a:solidFill>
            <a:ln w="9525" cap="flat">
              <a:noFill/>
              <a:prstDash val="solid"/>
              <a:miter/>
            </a:ln>
          </p:spPr>
          <p:txBody>
            <a:bodyPr rtlCol="0" anchor="ctr"/>
            <a:lstStyle/>
            <a:p>
              <a:endParaRPr lang="en-ID"/>
            </a:p>
          </p:txBody>
        </p:sp>
        <p:sp>
          <p:nvSpPr>
            <p:cNvPr id="53" name="Freeform: Shape 52">
              <a:extLst>
                <a:ext uri="{FF2B5EF4-FFF2-40B4-BE49-F238E27FC236}">
                  <a16:creationId xmlns:a16="http://schemas.microsoft.com/office/drawing/2014/main" id="{B42A2FBA-627A-CA31-7BDF-0E0C3D29B813}"/>
                </a:ext>
              </a:extLst>
            </p:cNvPr>
            <p:cNvSpPr/>
            <p:nvPr/>
          </p:nvSpPr>
          <p:spPr>
            <a:xfrm>
              <a:off x="11919616" y="2683763"/>
              <a:ext cx="74199" cy="70580"/>
            </a:xfrm>
            <a:custGeom>
              <a:avLst/>
              <a:gdLst>
                <a:gd name="connsiteX0" fmla="*/ 37147 w 74199"/>
                <a:gd name="connsiteY0" fmla="*/ 0 h 70580"/>
                <a:gd name="connsiteX1" fmla="*/ 45910 w 74199"/>
                <a:gd name="connsiteY1" fmla="*/ 26956 h 70580"/>
                <a:gd name="connsiteX2" fmla="*/ 74200 w 74199"/>
                <a:gd name="connsiteY2" fmla="*/ 26956 h 70580"/>
                <a:gd name="connsiteX3" fmla="*/ 51340 w 74199"/>
                <a:gd name="connsiteY3" fmla="*/ 43625 h 70580"/>
                <a:gd name="connsiteX4" fmla="*/ 60007 w 74199"/>
                <a:gd name="connsiteY4" fmla="*/ 70580 h 70580"/>
                <a:gd name="connsiteX5" fmla="*/ 37147 w 74199"/>
                <a:gd name="connsiteY5" fmla="*/ 53912 h 70580"/>
                <a:gd name="connsiteX6" fmla="*/ 14192 w 74199"/>
                <a:gd name="connsiteY6" fmla="*/ 70580 h 70580"/>
                <a:gd name="connsiteX7" fmla="*/ 22955 w 74199"/>
                <a:gd name="connsiteY7" fmla="*/ 43625 h 70580"/>
                <a:gd name="connsiteX8" fmla="*/ 0 w 74199"/>
                <a:gd name="connsiteY8" fmla="*/ 26956 h 70580"/>
                <a:gd name="connsiteX9" fmla="*/ 28384 w 74199"/>
                <a:gd name="connsiteY9" fmla="*/ 26956 h 7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4199" h="70580">
                  <a:moveTo>
                    <a:pt x="37147" y="0"/>
                  </a:moveTo>
                  <a:lnTo>
                    <a:pt x="45910" y="26956"/>
                  </a:lnTo>
                  <a:lnTo>
                    <a:pt x="74200" y="26956"/>
                  </a:lnTo>
                  <a:lnTo>
                    <a:pt x="51340" y="43625"/>
                  </a:lnTo>
                  <a:lnTo>
                    <a:pt x="60007" y="70580"/>
                  </a:lnTo>
                  <a:lnTo>
                    <a:pt x="37147" y="53912"/>
                  </a:lnTo>
                  <a:lnTo>
                    <a:pt x="14192" y="70580"/>
                  </a:lnTo>
                  <a:lnTo>
                    <a:pt x="22955" y="43625"/>
                  </a:lnTo>
                  <a:lnTo>
                    <a:pt x="0" y="26956"/>
                  </a:lnTo>
                  <a:lnTo>
                    <a:pt x="28384" y="26956"/>
                  </a:lnTo>
                  <a:close/>
                </a:path>
              </a:pathLst>
            </a:custGeom>
            <a:solidFill>
              <a:srgbClr val="B53034"/>
            </a:solidFill>
            <a:ln w="9525" cap="flat">
              <a:noFill/>
              <a:prstDash val="solid"/>
              <a:miter/>
            </a:ln>
          </p:spPr>
          <p:txBody>
            <a:bodyPr rtlCol="0" anchor="ctr"/>
            <a:lstStyle/>
            <a:p>
              <a:endParaRPr lang="en-ID"/>
            </a:p>
          </p:txBody>
        </p:sp>
        <p:sp>
          <p:nvSpPr>
            <p:cNvPr id="54" name="Freeform: Shape 53">
              <a:extLst>
                <a:ext uri="{FF2B5EF4-FFF2-40B4-BE49-F238E27FC236}">
                  <a16:creationId xmlns:a16="http://schemas.microsoft.com/office/drawing/2014/main" id="{3F108BF3-14EA-7CF8-7702-127B11B71A3E}"/>
                </a:ext>
              </a:extLst>
            </p:cNvPr>
            <p:cNvSpPr/>
            <p:nvPr/>
          </p:nvSpPr>
          <p:spPr>
            <a:xfrm>
              <a:off x="11790648" y="2242375"/>
              <a:ext cx="120872" cy="222123"/>
            </a:xfrm>
            <a:custGeom>
              <a:avLst/>
              <a:gdLst>
                <a:gd name="connsiteX0" fmla="*/ 120872 w 120872"/>
                <a:gd name="connsiteY0" fmla="*/ 222123 h 222123"/>
                <a:gd name="connsiteX1" fmla="*/ 115253 w 120872"/>
                <a:gd name="connsiteY1" fmla="*/ 213741 h 222123"/>
                <a:gd name="connsiteX2" fmla="*/ 115253 w 120872"/>
                <a:gd name="connsiteY2" fmla="*/ 209931 h 222123"/>
                <a:gd name="connsiteX3" fmla="*/ 101537 w 120872"/>
                <a:gd name="connsiteY3" fmla="*/ 194405 h 222123"/>
                <a:gd name="connsiteX4" fmla="*/ 96583 w 120872"/>
                <a:gd name="connsiteY4" fmla="*/ 190024 h 222123"/>
                <a:gd name="connsiteX5" fmla="*/ 96583 w 120872"/>
                <a:gd name="connsiteY5" fmla="*/ 185738 h 222123"/>
                <a:gd name="connsiteX6" fmla="*/ 94202 w 120872"/>
                <a:gd name="connsiteY6" fmla="*/ 182499 h 222123"/>
                <a:gd name="connsiteX7" fmla="*/ 91916 w 120872"/>
                <a:gd name="connsiteY7" fmla="*/ 177832 h 222123"/>
                <a:gd name="connsiteX8" fmla="*/ 91916 w 120872"/>
                <a:gd name="connsiteY8" fmla="*/ 126873 h 222123"/>
                <a:gd name="connsiteX9" fmla="*/ 93345 w 120872"/>
                <a:gd name="connsiteY9" fmla="*/ 123349 h 222123"/>
                <a:gd name="connsiteX10" fmla="*/ 94583 w 120872"/>
                <a:gd name="connsiteY10" fmla="*/ 120967 h 222123"/>
                <a:gd name="connsiteX11" fmla="*/ 94583 w 120872"/>
                <a:gd name="connsiteY11" fmla="*/ 119158 h 222123"/>
                <a:gd name="connsiteX12" fmla="*/ 84677 w 120872"/>
                <a:gd name="connsiteY12" fmla="*/ 112967 h 222123"/>
                <a:gd name="connsiteX13" fmla="*/ 81344 w 120872"/>
                <a:gd name="connsiteY13" fmla="*/ 109728 h 222123"/>
                <a:gd name="connsiteX14" fmla="*/ 70485 w 120872"/>
                <a:gd name="connsiteY14" fmla="*/ 95345 h 222123"/>
                <a:gd name="connsiteX15" fmla="*/ 68580 w 120872"/>
                <a:gd name="connsiteY15" fmla="*/ 91440 h 222123"/>
                <a:gd name="connsiteX16" fmla="*/ 68580 w 120872"/>
                <a:gd name="connsiteY16" fmla="*/ 61150 h 222123"/>
                <a:gd name="connsiteX17" fmla="*/ 66484 w 120872"/>
                <a:gd name="connsiteY17" fmla="*/ 58102 h 222123"/>
                <a:gd name="connsiteX18" fmla="*/ 64770 w 120872"/>
                <a:gd name="connsiteY18" fmla="*/ 55721 h 222123"/>
                <a:gd name="connsiteX19" fmla="*/ 66389 w 120872"/>
                <a:gd name="connsiteY19" fmla="*/ 35719 h 222123"/>
                <a:gd name="connsiteX20" fmla="*/ 68771 w 120872"/>
                <a:gd name="connsiteY20" fmla="*/ 30956 h 222123"/>
                <a:gd name="connsiteX21" fmla="*/ 68866 w 120872"/>
                <a:gd name="connsiteY21" fmla="*/ 16669 h 222123"/>
                <a:gd name="connsiteX22" fmla="*/ 66008 w 120872"/>
                <a:gd name="connsiteY22" fmla="*/ 13240 h 222123"/>
                <a:gd name="connsiteX23" fmla="*/ 62770 w 120872"/>
                <a:gd name="connsiteY23" fmla="*/ 10668 h 222123"/>
                <a:gd name="connsiteX24" fmla="*/ 62960 w 120872"/>
                <a:gd name="connsiteY24" fmla="*/ 9811 h 222123"/>
                <a:gd name="connsiteX25" fmla="*/ 65437 w 120872"/>
                <a:gd name="connsiteY25" fmla="*/ 5334 h 222123"/>
                <a:gd name="connsiteX26" fmla="*/ 60103 w 120872"/>
                <a:gd name="connsiteY26" fmla="*/ 0 h 222123"/>
                <a:gd name="connsiteX27" fmla="*/ 54769 w 120872"/>
                <a:gd name="connsiteY27" fmla="*/ 5334 h 222123"/>
                <a:gd name="connsiteX28" fmla="*/ 57055 w 120872"/>
                <a:gd name="connsiteY28" fmla="*/ 9716 h 222123"/>
                <a:gd name="connsiteX29" fmla="*/ 57150 w 120872"/>
                <a:gd name="connsiteY29" fmla="*/ 10668 h 222123"/>
                <a:gd name="connsiteX30" fmla="*/ 54102 w 120872"/>
                <a:gd name="connsiteY30" fmla="*/ 13335 h 222123"/>
                <a:gd name="connsiteX31" fmla="*/ 51245 w 120872"/>
                <a:gd name="connsiteY31" fmla="*/ 16764 h 222123"/>
                <a:gd name="connsiteX32" fmla="*/ 51340 w 120872"/>
                <a:gd name="connsiteY32" fmla="*/ 31052 h 222123"/>
                <a:gd name="connsiteX33" fmla="*/ 53721 w 120872"/>
                <a:gd name="connsiteY33" fmla="*/ 35814 h 222123"/>
                <a:gd name="connsiteX34" fmla="*/ 55340 w 120872"/>
                <a:gd name="connsiteY34" fmla="*/ 56007 h 222123"/>
                <a:gd name="connsiteX35" fmla="*/ 53626 w 120872"/>
                <a:gd name="connsiteY35" fmla="*/ 58198 h 222123"/>
                <a:gd name="connsiteX36" fmla="*/ 51435 w 120872"/>
                <a:gd name="connsiteY36" fmla="*/ 61246 h 222123"/>
                <a:gd name="connsiteX37" fmla="*/ 51435 w 120872"/>
                <a:gd name="connsiteY37" fmla="*/ 91535 h 222123"/>
                <a:gd name="connsiteX38" fmla="*/ 49721 w 120872"/>
                <a:gd name="connsiteY38" fmla="*/ 95250 h 222123"/>
                <a:gd name="connsiteX39" fmla="*/ 38481 w 120872"/>
                <a:gd name="connsiteY39" fmla="*/ 110300 h 222123"/>
                <a:gd name="connsiteX40" fmla="*/ 35719 w 120872"/>
                <a:gd name="connsiteY40" fmla="*/ 112871 h 222123"/>
                <a:gd name="connsiteX41" fmla="*/ 25432 w 120872"/>
                <a:gd name="connsiteY41" fmla="*/ 119158 h 222123"/>
                <a:gd name="connsiteX42" fmla="*/ 25432 w 120872"/>
                <a:gd name="connsiteY42" fmla="*/ 120967 h 222123"/>
                <a:gd name="connsiteX43" fmla="*/ 26098 w 120872"/>
                <a:gd name="connsiteY43" fmla="*/ 122777 h 222123"/>
                <a:gd name="connsiteX44" fmla="*/ 28099 w 120872"/>
                <a:gd name="connsiteY44" fmla="*/ 126968 h 222123"/>
                <a:gd name="connsiteX45" fmla="*/ 28099 w 120872"/>
                <a:gd name="connsiteY45" fmla="*/ 178499 h 222123"/>
                <a:gd name="connsiteX46" fmla="*/ 26098 w 120872"/>
                <a:gd name="connsiteY46" fmla="*/ 182213 h 222123"/>
                <a:gd name="connsiteX47" fmla="*/ 23431 w 120872"/>
                <a:gd name="connsiteY47" fmla="*/ 185738 h 222123"/>
                <a:gd name="connsiteX48" fmla="*/ 23431 w 120872"/>
                <a:gd name="connsiteY48" fmla="*/ 190309 h 222123"/>
                <a:gd name="connsiteX49" fmla="*/ 17240 w 120872"/>
                <a:gd name="connsiteY49" fmla="*/ 194596 h 222123"/>
                <a:gd name="connsiteX50" fmla="*/ 4763 w 120872"/>
                <a:gd name="connsiteY50" fmla="*/ 209931 h 222123"/>
                <a:gd name="connsiteX51" fmla="*/ 4763 w 120872"/>
                <a:gd name="connsiteY51" fmla="*/ 214598 h 222123"/>
                <a:gd name="connsiteX52" fmla="*/ 0 w 120872"/>
                <a:gd name="connsiteY52" fmla="*/ 221647 h 222123"/>
                <a:gd name="connsiteX53" fmla="*/ 75629 w 120872"/>
                <a:gd name="connsiteY53" fmla="*/ 134017 h 222123"/>
                <a:gd name="connsiteX54" fmla="*/ 78677 w 120872"/>
                <a:gd name="connsiteY54" fmla="*/ 130969 h 222123"/>
                <a:gd name="connsiteX55" fmla="*/ 81629 w 120872"/>
                <a:gd name="connsiteY55" fmla="*/ 134017 h 222123"/>
                <a:gd name="connsiteX56" fmla="*/ 81629 w 120872"/>
                <a:gd name="connsiteY56" fmla="*/ 172498 h 222123"/>
                <a:gd name="connsiteX57" fmla="*/ 78677 w 120872"/>
                <a:gd name="connsiteY57" fmla="*/ 175450 h 222123"/>
                <a:gd name="connsiteX58" fmla="*/ 75629 w 120872"/>
                <a:gd name="connsiteY58" fmla="*/ 172498 h 222123"/>
                <a:gd name="connsiteX59" fmla="*/ 75629 w 120872"/>
                <a:gd name="connsiteY59" fmla="*/ 134017 h 222123"/>
                <a:gd name="connsiteX60" fmla="*/ 57150 w 120872"/>
                <a:gd name="connsiteY60" fmla="*/ 131636 h 222123"/>
                <a:gd name="connsiteX61" fmla="*/ 60103 w 120872"/>
                <a:gd name="connsiteY61" fmla="*/ 128683 h 222123"/>
                <a:gd name="connsiteX62" fmla="*/ 63055 w 120872"/>
                <a:gd name="connsiteY62" fmla="*/ 131636 h 222123"/>
                <a:gd name="connsiteX63" fmla="*/ 63055 w 120872"/>
                <a:gd name="connsiteY63" fmla="*/ 172498 h 222123"/>
                <a:gd name="connsiteX64" fmla="*/ 60103 w 120872"/>
                <a:gd name="connsiteY64" fmla="*/ 175450 h 222123"/>
                <a:gd name="connsiteX65" fmla="*/ 57150 w 120872"/>
                <a:gd name="connsiteY65" fmla="*/ 172498 h 222123"/>
                <a:gd name="connsiteX66" fmla="*/ 57150 w 120872"/>
                <a:gd name="connsiteY66" fmla="*/ 131636 h 222123"/>
                <a:gd name="connsiteX67" fmla="*/ 38671 w 120872"/>
                <a:gd name="connsiteY67" fmla="*/ 132683 h 222123"/>
                <a:gd name="connsiteX68" fmla="*/ 41624 w 120872"/>
                <a:gd name="connsiteY68" fmla="*/ 129730 h 222123"/>
                <a:gd name="connsiteX69" fmla="*/ 44577 w 120872"/>
                <a:gd name="connsiteY69" fmla="*/ 132683 h 222123"/>
                <a:gd name="connsiteX70" fmla="*/ 44577 w 120872"/>
                <a:gd name="connsiteY70" fmla="*/ 172498 h 222123"/>
                <a:gd name="connsiteX71" fmla="*/ 41624 w 120872"/>
                <a:gd name="connsiteY71" fmla="*/ 175450 h 222123"/>
                <a:gd name="connsiteX72" fmla="*/ 38671 w 120872"/>
                <a:gd name="connsiteY72" fmla="*/ 172498 h 222123"/>
                <a:gd name="connsiteX73" fmla="*/ 38671 w 120872"/>
                <a:gd name="connsiteY73" fmla="*/ 132683 h 22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120872" h="222123">
                  <a:moveTo>
                    <a:pt x="120872" y="222123"/>
                  </a:moveTo>
                  <a:cubicBezTo>
                    <a:pt x="116491" y="220028"/>
                    <a:pt x="115253" y="216217"/>
                    <a:pt x="115253" y="213741"/>
                  </a:cubicBezTo>
                  <a:lnTo>
                    <a:pt x="115253" y="209931"/>
                  </a:lnTo>
                  <a:cubicBezTo>
                    <a:pt x="115253" y="201930"/>
                    <a:pt x="109252" y="195358"/>
                    <a:pt x="101537" y="194405"/>
                  </a:cubicBezTo>
                  <a:cubicBezTo>
                    <a:pt x="100394" y="194215"/>
                    <a:pt x="96583" y="192500"/>
                    <a:pt x="96583" y="190024"/>
                  </a:cubicBezTo>
                  <a:lnTo>
                    <a:pt x="96583" y="185738"/>
                  </a:lnTo>
                  <a:cubicBezTo>
                    <a:pt x="96583" y="184595"/>
                    <a:pt x="95726" y="183451"/>
                    <a:pt x="94202" y="182499"/>
                  </a:cubicBezTo>
                  <a:cubicBezTo>
                    <a:pt x="92773" y="181546"/>
                    <a:pt x="91916" y="180594"/>
                    <a:pt x="91916" y="177832"/>
                  </a:cubicBezTo>
                  <a:lnTo>
                    <a:pt x="91916" y="126873"/>
                  </a:lnTo>
                  <a:cubicBezTo>
                    <a:pt x="91916" y="125254"/>
                    <a:pt x="92678" y="124016"/>
                    <a:pt x="93345" y="123349"/>
                  </a:cubicBezTo>
                  <a:cubicBezTo>
                    <a:pt x="94107" y="122587"/>
                    <a:pt x="94583" y="121825"/>
                    <a:pt x="94583" y="120967"/>
                  </a:cubicBezTo>
                  <a:lnTo>
                    <a:pt x="94583" y="119158"/>
                  </a:lnTo>
                  <a:cubicBezTo>
                    <a:pt x="94583" y="116777"/>
                    <a:pt x="90773" y="114586"/>
                    <a:pt x="84677" y="112967"/>
                  </a:cubicBezTo>
                  <a:cubicBezTo>
                    <a:pt x="83058" y="112586"/>
                    <a:pt x="81915" y="111062"/>
                    <a:pt x="81344" y="109728"/>
                  </a:cubicBezTo>
                  <a:cubicBezTo>
                    <a:pt x="79629" y="105347"/>
                    <a:pt x="75629" y="99346"/>
                    <a:pt x="70485" y="95345"/>
                  </a:cubicBezTo>
                  <a:cubicBezTo>
                    <a:pt x="69818" y="94869"/>
                    <a:pt x="68580" y="93345"/>
                    <a:pt x="68580" y="91440"/>
                  </a:cubicBezTo>
                  <a:lnTo>
                    <a:pt x="68580" y="61150"/>
                  </a:lnTo>
                  <a:cubicBezTo>
                    <a:pt x="68580" y="59722"/>
                    <a:pt x="67723" y="58579"/>
                    <a:pt x="66484" y="58102"/>
                  </a:cubicBezTo>
                  <a:cubicBezTo>
                    <a:pt x="66104" y="58007"/>
                    <a:pt x="64579" y="57531"/>
                    <a:pt x="64770" y="55721"/>
                  </a:cubicBezTo>
                  <a:cubicBezTo>
                    <a:pt x="64961" y="53912"/>
                    <a:pt x="66389" y="35719"/>
                    <a:pt x="66389" y="35719"/>
                  </a:cubicBezTo>
                  <a:cubicBezTo>
                    <a:pt x="68866" y="35147"/>
                    <a:pt x="68771" y="32861"/>
                    <a:pt x="68771" y="30956"/>
                  </a:cubicBezTo>
                  <a:lnTo>
                    <a:pt x="68866" y="16669"/>
                  </a:lnTo>
                  <a:cubicBezTo>
                    <a:pt x="68866" y="14954"/>
                    <a:pt x="67532" y="14192"/>
                    <a:pt x="66008" y="13240"/>
                  </a:cubicBezTo>
                  <a:cubicBezTo>
                    <a:pt x="64579" y="12383"/>
                    <a:pt x="63532" y="11430"/>
                    <a:pt x="62770" y="10668"/>
                  </a:cubicBezTo>
                  <a:cubicBezTo>
                    <a:pt x="62484" y="10382"/>
                    <a:pt x="62484" y="10097"/>
                    <a:pt x="62960" y="9811"/>
                  </a:cubicBezTo>
                  <a:cubicBezTo>
                    <a:pt x="64484" y="8858"/>
                    <a:pt x="65437" y="7239"/>
                    <a:pt x="65437" y="5334"/>
                  </a:cubicBezTo>
                  <a:cubicBezTo>
                    <a:pt x="65437" y="2381"/>
                    <a:pt x="63055" y="0"/>
                    <a:pt x="60103" y="0"/>
                  </a:cubicBezTo>
                  <a:cubicBezTo>
                    <a:pt x="57150" y="0"/>
                    <a:pt x="54769" y="2381"/>
                    <a:pt x="54769" y="5334"/>
                  </a:cubicBezTo>
                  <a:cubicBezTo>
                    <a:pt x="54769" y="7144"/>
                    <a:pt x="55626" y="8763"/>
                    <a:pt x="57055" y="9716"/>
                  </a:cubicBezTo>
                  <a:cubicBezTo>
                    <a:pt x="57436" y="10001"/>
                    <a:pt x="57436" y="10382"/>
                    <a:pt x="57150" y="10668"/>
                  </a:cubicBezTo>
                  <a:cubicBezTo>
                    <a:pt x="56388" y="11430"/>
                    <a:pt x="55436" y="12287"/>
                    <a:pt x="54102" y="13335"/>
                  </a:cubicBezTo>
                  <a:cubicBezTo>
                    <a:pt x="52769" y="14383"/>
                    <a:pt x="51245" y="15145"/>
                    <a:pt x="51245" y="16764"/>
                  </a:cubicBezTo>
                  <a:lnTo>
                    <a:pt x="51340" y="31052"/>
                  </a:lnTo>
                  <a:cubicBezTo>
                    <a:pt x="51340" y="32956"/>
                    <a:pt x="51245" y="35338"/>
                    <a:pt x="53721" y="35814"/>
                  </a:cubicBezTo>
                  <a:cubicBezTo>
                    <a:pt x="53721" y="35814"/>
                    <a:pt x="55245" y="54197"/>
                    <a:pt x="55340" y="56007"/>
                  </a:cubicBezTo>
                  <a:cubicBezTo>
                    <a:pt x="55436" y="57722"/>
                    <a:pt x="53912" y="58102"/>
                    <a:pt x="53626" y="58198"/>
                  </a:cubicBezTo>
                  <a:cubicBezTo>
                    <a:pt x="52388" y="58674"/>
                    <a:pt x="51435" y="59817"/>
                    <a:pt x="51435" y="61246"/>
                  </a:cubicBezTo>
                  <a:lnTo>
                    <a:pt x="51435" y="91535"/>
                  </a:lnTo>
                  <a:cubicBezTo>
                    <a:pt x="51435" y="93345"/>
                    <a:pt x="50292" y="94869"/>
                    <a:pt x="49721" y="95250"/>
                  </a:cubicBezTo>
                  <a:cubicBezTo>
                    <a:pt x="44196" y="99346"/>
                    <a:pt x="40005" y="105918"/>
                    <a:pt x="38481" y="110300"/>
                  </a:cubicBezTo>
                  <a:cubicBezTo>
                    <a:pt x="38100" y="111347"/>
                    <a:pt x="36957" y="112586"/>
                    <a:pt x="35719" y="112871"/>
                  </a:cubicBezTo>
                  <a:cubicBezTo>
                    <a:pt x="29337" y="114491"/>
                    <a:pt x="25432" y="116777"/>
                    <a:pt x="25432" y="119158"/>
                  </a:cubicBezTo>
                  <a:lnTo>
                    <a:pt x="25432" y="120967"/>
                  </a:lnTo>
                  <a:cubicBezTo>
                    <a:pt x="25432" y="121539"/>
                    <a:pt x="25717" y="122111"/>
                    <a:pt x="26098" y="122777"/>
                  </a:cubicBezTo>
                  <a:cubicBezTo>
                    <a:pt x="26956" y="123920"/>
                    <a:pt x="28099" y="124492"/>
                    <a:pt x="28099" y="126968"/>
                  </a:cubicBezTo>
                  <a:lnTo>
                    <a:pt x="28099" y="178499"/>
                  </a:lnTo>
                  <a:cubicBezTo>
                    <a:pt x="28099" y="180689"/>
                    <a:pt x="26670" y="181832"/>
                    <a:pt x="26098" y="182213"/>
                  </a:cubicBezTo>
                  <a:cubicBezTo>
                    <a:pt x="24384" y="183356"/>
                    <a:pt x="23431" y="184499"/>
                    <a:pt x="23431" y="185738"/>
                  </a:cubicBezTo>
                  <a:lnTo>
                    <a:pt x="23431" y="190309"/>
                  </a:lnTo>
                  <a:cubicBezTo>
                    <a:pt x="23431" y="193167"/>
                    <a:pt x="18193" y="194405"/>
                    <a:pt x="17240" y="194596"/>
                  </a:cubicBezTo>
                  <a:cubicBezTo>
                    <a:pt x="10096" y="196025"/>
                    <a:pt x="4763" y="202311"/>
                    <a:pt x="4763" y="209931"/>
                  </a:cubicBezTo>
                  <a:lnTo>
                    <a:pt x="4763" y="214598"/>
                  </a:lnTo>
                  <a:cubicBezTo>
                    <a:pt x="4763" y="218408"/>
                    <a:pt x="1619" y="220885"/>
                    <a:pt x="0" y="221647"/>
                  </a:cubicBezTo>
                  <a:moveTo>
                    <a:pt x="75629" y="134017"/>
                  </a:moveTo>
                  <a:cubicBezTo>
                    <a:pt x="75629" y="132398"/>
                    <a:pt x="76962" y="130969"/>
                    <a:pt x="78677" y="130969"/>
                  </a:cubicBezTo>
                  <a:cubicBezTo>
                    <a:pt x="80296" y="130969"/>
                    <a:pt x="81629" y="132302"/>
                    <a:pt x="81629" y="134017"/>
                  </a:cubicBezTo>
                  <a:lnTo>
                    <a:pt x="81629" y="172498"/>
                  </a:lnTo>
                  <a:cubicBezTo>
                    <a:pt x="81629" y="174117"/>
                    <a:pt x="80296" y="175450"/>
                    <a:pt x="78677" y="175450"/>
                  </a:cubicBezTo>
                  <a:cubicBezTo>
                    <a:pt x="76962" y="175450"/>
                    <a:pt x="75629" y="174117"/>
                    <a:pt x="75629" y="172498"/>
                  </a:cubicBezTo>
                  <a:lnTo>
                    <a:pt x="75629" y="134017"/>
                  </a:lnTo>
                  <a:close/>
                  <a:moveTo>
                    <a:pt x="57150" y="131636"/>
                  </a:moveTo>
                  <a:cubicBezTo>
                    <a:pt x="57150" y="130016"/>
                    <a:pt x="58483" y="128683"/>
                    <a:pt x="60103" y="128683"/>
                  </a:cubicBezTo>
                  <a:cubicBezTo>
                    <a:pt x="61722" y="128683"/>
                    <a:pt x="63055" y="130016"/>
                    <a:pt x="63055" y="131636"/>
                  </a:cubicBezTo>
                  <a:lnTo>
                    <a:pt x="63055" y="172498"/>
                  </a:lnTo>
                  <a:cubicBezTo>
                    <a:pt x="63055" y="174117"/>
                    <a:pt x="61722" y="175450"/>
                    <a:pt x="60103" y="175450"/>
                  </a:cubicBezTo>
                  <a:cubicBezTo>
                    <a:pt x="58388" y="175450"/>
                    <a:pt x="57150" y="174117"/>
                    <a:pt x="57150" y="172498"/>
                  </a:cubicBezTo>
                  <a:lnTo>
                    <a:pt x="57150" y="131636"/>
                  </a:lnTo>
                  <a:close/>
                  <a:moveTo>
                    <a:pt x="38671" y="132683"/>
                  </a:moveTo>
                  <a:cubicBezTo>
                    <a:pt x="38671" y="131064"/>
                    <a:pt x="40005" y="129730"/>
                    <a:pt x="41624" y="129730"/>
                  </a:cubicBezTo>
                  <a:cubicBezTo>
                    <a:pt x="43244" y="129730"/>
                    <a:pt x="44577" y="131064"/>
                    <a:pt x="44577" y="132683"/>
                  </a:cubicBezTo>
                  <a:lnTo>
                    <a:pt x="44577" y="172498"/>
                  </a:lnTo>
                  <a:cubicBezTo>
                    <a:pt x="44577" y="174117"/>
                    <a:pt x="43244" y="175450"/>
                    <a:pt x="41624" y="175450"/>
                  </a:cubicBezTo>
                  <a:cubicBezTo>
                    <a:pt x="40005" y="175450"/>
                    <a:pt x="38671" y="174117"/>
                    <a:pt x="38671" y="172498"/>
                  </a:cubicBezTo>
                  <a:lnTo>
                    <a:pt x="38671" y="132683"/>
                  </a:lnTo>
                  <a:close/>
                </a:path>
              </a:pathLst>
            </a:custGeom>
            <a:solidFill>
              <a:srgbClr val="0D2160"/>
            </a:solidFill>
            <a:ln w="9525" cap="flat">
              <a:noFill/>
              <a:prstDash val="solid"/>
              <a:miter/>
            </a:ln>
          </p:spPr>
          <p:txBody>
            <a:bodyPr rtlCol="0" anchor="ctr"/>
            <a:lstStyle/>
            <a:p>
              <a:endParaRPr lang="en-ID"/>
            </a:p>
          </p:txBody>
        </p:sp>
        <p:sp>
          <p:nvSpPr>
            <p:cNvPr id="55" name="Freeform: Shape 54">
              <a:extLst>
                <a:ext uri="{FF2B5EF4-FFF2-40B4-BE49-F238E27FC236}">
                  <a16:creationId xmlns:a16="http://schemas.microsoft.com/office/drawing/2014/main" id="{1022DA05-718B-2635-F397-8F7AA5BA6647}"/>
                </a:ext>
              </a:extLst>
            </p:cNvPr>
            <p:cNvSpPr/>
            <p:nvPr/>
          </p:nvSpPr>
          <p:spPr>
            <a:xfrm>
              <a:off x="11730259" y="2526220"/>
              <a:ext cx="241839" cy="120872"/>
            </a:xfrm>
            <a:custGeom>
              <a:avLst/>
              <a:gdLst>
                <a:gd name="connsiteX0" fmla="*/ 241840 w 241839"/>
                <a:gd name="connsiteY0" fmla="*/ 120872 h 120872"/>
                <a:gd name="connsiteX1" fmla="*/ 202025 w 241839"/>
                <a:gd name="connsiteY1" fmla="*/ 120872 h 120872"/>
                <a:gd name="connsiteX2" fmla="*/ 120872 w 241839"/>
                <a:gd name="connsiteY2" fmla="*/ 39719 h 120872"/>
                <a:gd name="connsiteX3" fmla="*/ 39719 w 241839"/>
                <a:gd name="connsiteY3" fmla="*/ 120872 h 120872"/>
                <a:gd name="connsiteX4" fmla="*/ 0 w 241839"/>
                <a:gd name="connsiteY4" fmla="*/ 120872 h 120872"/>
                <a:gd name="connsiteX5" fmla="*/ 120872 w 241839"/>
                <a:gd name="connsiteY5" fmla="*/ 0 h 120872"/>
                <a:gd name="connsiteX6" fmla="*/ 241840 w 241839"/>
                <a:gd name="connsiteY6" fmla="*/ 120872 h 120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839" h="120872">
                  <a:moveTo>
                    <a:pt x="241840" y="120872"/>
                  </a:moveTo>
                  <a:lnTo>
                    <a:pt x="202025" y="120872"/>
                  </a:lnTo>
                  <a:cubicBezTo>
                    <a:pt x="202025" y="76105"/>
                    <a:pt x="165640" y="39719"/>
                    <a:pt x="120872" y="39719"/>
                  </a:cubicBezTo>
                  <a:cubicBezTo>
                    <a:pt x="76105" y="39719"/>
                    <a:pt x="39719" y="76105"/>
                    <a:pt x="39719" y="120872"/>
                  </a:cubicBezTo>
                  <a:lnTo>
                    <a:pt x="0" y="120872"/>
                  </a:lnTo>
                  <a:cubicBezTo>
                    <a:pt x="0" y="54197"/>
                    <a:pt x="54197" y="0"/>
                    <a:pt x="120872" y="0"/>
                  </a:cubicBezTo>
                  <a:cubicBezTo>
                    <a:pt x="187547" y="0"/>
                    <a:pt x="241840" y="54197"/>
                    <a:pt x="241840" y="120872"/>
                  </a:cubicBezTo>
                </a:path>
              </a:pathLst>
            </a:custGeom>
            <a:solidFill>
              <a:srgbClr val="0D2160"/>
            </a:solidFill>
            <a:ln w="9525" cap="flat">
              <a:noFill/>
              <a:prstDash val="solid"/>
              <a:miter/>
            </a:ln>
          </p:spPr>
          <p:txBody>
            <a:bodyPr rtlCol="0" anchor="ctr"/>
            <a:lstStyle/>
            <a:p>
              <a:endParaRPr lang="en-ID"/>
            </a:p>
          </p:txBody>
        </p:sp>
      </p:grpSp>
      <p:sp>
        <p:nvSpPr>
          <p:cNvPr id="66" name="TextBox 65">
            <a:extLst>
              <a:ext uri="{FF2B5EF4-FFF2-40B4-BE49-F238E27FC236}">
                <a16:creationId xmlns:a16="http://schemas.microsoft.com/office/drawing/2014/main" id="{3F619EDD-F9DC-AA9E-BD7D-293C632AB382}"/>
              </a:ext>
            </a:extLst>
          </p:cNvPr>
          <p:cNvSpPr txBox="1"/>
          <p:nvPr/>
        </p:nvSpPr>
        <p:spPr>
          <a:xfrm>
            <a:off x="1668240" y="8713385"/>
            <a:ext cx="4694713" cy="123111"/>
          </a:xfrm>
          <a:prstGeom prst="rect">
            <a:avLst/>
          </a:prstGeom>
          <a:noFill/>
        </p:spPr>
        <p:txBody>
          <a:bodyPr wrap="square" lIns="0" tIns="0" rIns="0" bIns="0" rtlCol="0" anchor="b">
            <a:spAutoFit/>
          </a:bodyPr>
          <a:lstStyle/>
          <a:p>
            <a:r>
              <a:rPr lang="en-US" sz="800" dirty="0">
                <a:solidFill>
                  <a:schemeClr val="tx1">
                    <a:lumMod val="50000"/>
                    <a:lumOff val="50000"/>
                  </a:schemeClr>
                </a:solidFill>
                <a:latin typeface="Segoe UI" panose="020B0502040204020203" pitchFamily="34" charset="0"/>
                <a:cs typeface="Segoe UI" panose="020B0502040204020203" pitchFamily="34" charset="0"/>
              </a:rPr>
              <a:t>Visit </a:t>
            </a:r>
            <a:r>
              <a:rPr lang="en-US" sz="800" b="1" dirty="0">
                <a:solidFill>
                  <a:schemeClr val="tx1">
                    <a:lumMod val="50000"/>
                    <a:lumOff val="50000"/>
                  </a:schemeClr>
                </a:solidFill>
                <a:latin typeface="Segoe UI" panose="020B0502040204020203" pitchFamily="34" charset="0"/>
                <a:cs typeface="Segoe UI" panose="020B0502040204020203" pitchFamily="34" charset="0"/>
                <a:hlinkClick r:id="rId2">
                  <a:extLst>
                    <a:ext uri="{A12FA001-AC4F-418D-AE19-62706E023703}">
                      <ahyp:hlinkClr xmlns:ahyp="http://schemas.microsoft.com/office/drawing/2018/hyperlinkcolor" val="tx"/>
                    </a:ext>
                  </a:extLst>
                </a:hlinkClick>
              </a:rPr>
              <a:t>www.hda.org/pac</a:t>
            </a:r>
            <a:r>
              <a:rPr lang="en-US" sz="800" b="1" dirty="0">
                <a:solidFill>
                  <a:schemeClr val="tx1">
                    <a:lumMod val="50000"/>
                    <a:lumOff val="50000"/>
                  </a:schemeClr>
                </a:solidFill>
                <a:latin typeface="Segoe UI" panose="020B0502040204020203" pitchFamily="34" charset="0"/>
                <a:cs typeface="Segoe UI" panose="020B0502040204020203" pitchFamily="34" charset="0"/>
              </a:rPr>
              <a:t> </a:t>
            </a:r>
            <a:r>
              <a:rPr lang="en-US" sz="800" dirty="0">
                <a:solidFill>
                  <a:schemeClr val="tx1">
                    <a:lumMod val="50000"/>
                    <a:lumOff val="50000"/>
                  </a:schemeClr>
                </a:solidFill>
                <a:latin typeface="Segoe UI" panose="020B0502040204020203" pitchFamily="34" charset="0"/>
                <a:cs typeface="Segoe UI" panose="020B0502040204020203" pitchFamily="34" charset="0"/>
              </a:rPr>
              <a:t>or contact Abby </a:t>
            </a:r>
            <a:r>
              <a:rPr lang="en-US" sz="800" dirty="0" err="1">
                <a:solidFill>
                  <a:schemeClr val="tx1">
                    <a:lumMod val="50000"/>
                    <a:lumOff val="50000"/>
                  </a:schemeClr>
                </a:solidFill>
                <a:latin typeface="Segoe UI" panose="020B0502040204020203" pitchFamily="34" charset="0"/>
                <a:cs typeface="Segoe UI" panose="020B0502040204020203" pitchFamily="34" charset="0"/>
              </a:rPr>
              <a:t>KIzer</a:t>
            </a:r>
            <a:r>
              <a:rPr lang="en-US" sz="800" dirty="0">
                <a:solidFill>
                  <a:schemeClr val="tx1">
                    <a:lumMod val="50000"/>
                    <a:lumOff val="50000"/>
                  </a:schemeClr>
                </a:solidFill>
                <a:latin typeface="Segoe UI" panose="020B0502040204020203" pitchFamily="34" charset="0"/>
                <a:cs typeface="Segoe UI" panose="020B0502040204020203" pitchFamily="34" charset="0"/>
              </a:rPr>
              <a:t> for more information (akizer@hda.org)</a:t>
            </a:r>
          </a:p>
        </p:txBody>
      </p:sp>
      <p:cxnSp>
        <p:nvCxnSpPr>
          <p:cNvPr id="2" name="Straight Connector 1">
            <a:extLst>
              <a:ext uri="{FF2B5EF4-FFF2-40B4-BE49-F238E27FC236}">
                <a16:creationId xmlns:a16="http://schemas.microsoft.com/office/drawing/2014/main" id="{2CE2D4DD-99AF-0602-FB42-48C273212BA3}"/>
              </a:ext>
            </a:extLst>
          </p:cNvPr>
          <p:cNvCxnSpPr>
            <a:cxnSpLocks/>
          </p:cNvCxnSpPr>
          <p:nvPr/>
        </p:nvCxnSpPr>
        <p:spPr>
          <a:xfrm>
            <a:off x="1668240" y="8590280"/>
            <a:ext cx="4694713" cy="0"/>
          </a:xfrm>
          <a:prstGeom prst="line">
            <a:avLst/>
          </a:prstGeom>
          <a:ln w="952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D07EB2E-0480-CF77-6DA5-3939B4661820}"/>
              </a:ext>
            </a:extLst>
          </p:cNvPr>
          <p:cNvSpPr txBox="1"/>
          <p:nvPr/>
        </p:nvSpPr>
        <p:spPr>
          <a:xfrm>
            <a:off x="250825" y="955386"/>
            <a:ext cx="6356350" cy="345929"/>
          </a:xfrm>
          <a:prstGeom prst="rect">
            <a:avLst/>
          </a:prstGeom>
          <a:noFill/>
        </p:spPr>
        <p:txBody>
          <a:bodyPr wrap="square" lIns="0" tIns="0" rIns="0" bIns="0" rtlCol="0">
            <a:spAutoFit/>
          </a:bodyPr>
          <a:lstStyle/>
          <a:p>
            <a:pPr>
              <a:lnSpc>
                <a:spcPct val="106000"/>
              </a:lnSpc>
              <a:spcAft>
                <a:spcPts val="800"/>
              </a:spcAft>
            </a:pPr>
            <a:r>
              <a:rPr lang="en-US" sz="1100" i="1" dirty="0">
                <a:solidFill>
                  <a:srgbClr val="0D2160"/>
                </a:solidFill>
                <a:latin typeface="Segoe UI" panose="020B0502040204020203" pitchFamily="34" charset="0"/>
                <a:cs typeface="Segoe UI" panose="020B0502040204020203" pitchFamily="34" charset="0"/>
              </a:rPr>
              <a:t>As part of our grassroots efforts, HDA members hosted members of Congress at their distribution centers in 2023, including: </a:t>
            </a:r>
            <a:endParaRPr lang="en-ID" sz="1100" i="1" dirty="0">
              <a:solidFill>
                <a:srgbClr val="0D2160"/>
              </a:solidFill>
              <a:latin typeface="Segoe UI" panose="020B0502040204020203" pitchFamily="34" charset="0"/>
              <a:cs typeface="Segoe UI" panose="020B0502040204020203" pitchFamily="34" charset="0"/>
            </a:endParaRPr>
          </a:p>
        </p:txBody>
      </p:sp>
      <p:pic>
        <p:nvPicPr>
          <p:cNvPr id="10" name="image2.jpg" descr="Two men talking in a room with boxes and boxes&#10;&#10;Description automatically generated">
            <a:extLst>
              <a:ext uri="{FF2B5EF4-FFF2-40B4-BE49-F238E27FC236}">
                <a16:creationId xmlns:a16="http://schemas.microsoft.com/office/drawing/2014/main" id="{C8F773FC-7A2E-996D-9690-2D51ECB342C5}"/>
              </a:ext>
            </a:extLst>
          </p:cNvPr>
          <p:cNvPicPr/>
          <p:nvPr/>
        </p:nvPicPr>
        <p:blipFill rotWithShape="1">
          <a:blip r:embed="rId3"/>
          <a:srcRect l="2255" t="3417" r="4228" b="21662"/>
          <a:stretch/>
        </p:blipFill>
        <p:spPr>
          <a:xfrm>
            <a:off x="4337676" y="1618216"/>
            <a:ext cx="2527943" cy="2305615"/>
          </a:xfrm>
          <a:prstGeom prst="rect">
            <a:avLst/>
          </a:prstGeom>
          <a:ln/>
        </p:spPr>
      </p:pic>
      <p:grpSp>
        <p:nvGrpSpPr>
          <p:cNvPr id="59" name="Group 58">
            <a:extLst>
              <a:ext uri="{FF2B5EF4-FFF2-40B4-BE49-F238E27FC236}">
                <a16:creationId xmlns:a16="http://schemas.microsoft.com/office/drawing/2014/main" id="{C7C6A0D1-0CFC-1826-9AD7-6EED7639FF01}"/>
              </a:ext>
            </a:extLst>
          </p:cNvPr>
          <p:cNvGrpSpPr/>
          <p:nvPr/>
        </p:nvGrpSpPr>
        <p:grpSpPr>
          <a:xfrm>
            <a:off x="250825" y="1628101"/>
            <a:ext cx="3848997" cy="2222527"/>
            <a:chOff x="250825" y="1625323"/>
            <a:chExt cx="3848997" cy="2222527"/>
          </a:xfrm>
        </p:grpSpPr>
        <p:sp>
          <p:nvSpPr>
            <p:cNvPr id="15" name="TextBox 14">
              <a:extLst>
                <a:ext uri="{FF2B5EF4-FFF2-40B4-BE49-F238E27FC236}">
                  <a16:creationId xmlns:a16="http://schemas.microsoft.com/office/drawing/2014/main" id="{727517BB-FCD0-2872-C4DA-9264417D0218}"/>
                </a:ext>
              </a:extLst>
            </p:cNvPr>
            <p:cNvSpPr txBox="1"/>
            <p:nvPr/>
          </p:nvSpPr>
          <p:spPr>
            <a:xfrm>
              <a:off x="250825" y="1625323"/>
              <a:ext cx="3848997" cy="559127"/>
            </a:xfrm>
            <a:prstGeom prst="rect">
              <a:avLst/>
            </a:prstGeom>
            <a:noFill/>
          </p:spPr>
          <p:txBody>
            <a:bodyPr wrap="square" lIns="0" tIns="0" rIns="0" bIns="0" rtlCol="0">
              <a:spAutoFit/>
            </a:bodyPr>
            <a:lstStyle/>
            <a:p>
              <a:pPr>
                <a:spcAft>
                  <a:spcPts val="400"/>
                </a:spcAft>
              </a:pPr>
              <a:r>
                <a:rPr lang="en-US" sz="900" b="1" spc="300" dirty="0">
                  <a:solidFill>
                    <a:srgbClr val="B53034"/>
                  </a:solidFill>
                  <a:latin typeface="Segoe UI" panose="020B0502040204020203" pitchFamily="34" charset="0"/>
                  <a:cs typeface="Segoe UI" panose="020B0502040204020203" pitchFamily="34" charset="0"/>
                </a:rPr>
                <a:t>ADVOCACY IN ACTION: </a:t>
              </a:r>
            </a:p>
            <a:p>
              <a:r>
                <a:rPr lang="en-US" sz="1200" b="1" dirty="0" err="1">
                  <a:solidFill>
                    <a:srgbClr val="0D2160"/>
                  </a:solidFill>
                  <a:latin typeface="Segoe UI" panose="020B0502040204020203" pitchFamily="34" charset="0"/>
                  <a:cs typeface="Segoe UI" panose="020B0502040204020203" pitchFamily="34" charset="0"/>
                  <a:hlinkClick r:id="rId4">
                    <a:extLst>
                      <a:ext uri="{A12FA001-AC4F-418D-AE19-62706E023703}">
                        <ahyp:hlinkClr xmlns:ahyp="http://schemas.microsoft.com/office/drawing/2018/hyperlinkcolor" val="tx"/>
                      </a:ext>
                    </a:extLst>
                  </a:hlinkClick>
                </a:rPr>
                <a:t>KeySource</a:t>
              </a:r>
              <a:r>
                <a:rPr lang="en-US" sz="1200" b="1" dirty="0">
                  <a:solidFill>
                    <a:srgbClr val="0D2160"/>
                  </a:solidFill>
                  <a:latin typeface="Segoe UI" panose="020B0502040204020203" pitchFamily="34" charset="0"/>
                  <a:cs typeface="Segoe UI" panose="020B0502040204020203" pitchFamily="34" charset="0"/>
                  <a:hlinkClick r:id="rId4">
                    <a:extLst>
                      <a:ext uri="{A12FA001-AC4F-418D-AE19-62706E023703}">
                        <ahyp:hlinkClr xmlns:ahyp="http://schemas.microsoft.com/office/drawing/2018/hyperlinkcolor" val="tx"/>
                      </a:ext>
                    </a:extLst>
                  </a:hlinkClick>
                </a:rPr>
                <a:t> Capitalizes on Congressional Recess To Meet with Rep. Landsman</a:t>
              </a:r>
              <a:endParaRPr lang="en-ID" sz="1200" b="1" dirty="0">
                <a:solidFill>
                  <a:srgbClr val="0D2160"/>
                </a:solidFill>
                <a:latin typeface="Segoe UI" panose="020B0502040204020203" pitchFamily="34" charset="0"/>
                <a:cs typeface="Segoe UI" panose="020B0502040204020203" pitchFamily="34" charset="0"/>
              </a:endParaRPr>
            </a:p>
          </p:txBody>
        </p:sp>
        <p:sp>
          <p:nvSpPr>
            <p:cNvPr id="16" name="TextBox 15">
              <a:extLst>
                <a:ext uri="{FF2B5EF4-FFF2-40B4-BE49-F238E27FC236}">
                  <a16:creationId xmlns:a16="http://schemas.microsoft.com/office/drawing/2014/main" id="{90C101C7-3750-11D1-2504-65EE92C30F96}"/>
                </a:ext>
              </a:extLst>
            </p:cNvPr>
            <p:cNvSpPr txBox="1"/>
            <p:nvPr/>
          </p:nvSpPr>
          <p:spPr>
            <a:xfrm>
              <a:off x="250825" y="2447467"/>
              <a:ext cx="3734435" cy="1400383"/>
            </a:xfrm>
            <a:prstGeom prst="rect">
              <a:avLst/>
            </a:prstGeom>
            <a:noFill/>
          </p:spPr>
          <p:txBody>
            <a:bodyPr wrap="square" lIns="0" tIns="0" rIns="0" bIns="0" rtlCol="0">
              <a:spAutoFit/>
            </a:bodyPr>
            <a:lstStyle/>
            <a:p>
              <a:pPr>
                <a:spcAft>
                  <a:spcPts val="600"/>
                </a:spcAft>
              </a:pPr>
              <a:r>
                <a:rPr lang="en-US" sz="900" b="1" dirty="0">
                  <a:solidFill>
                    <a:srgbClr val="B53034"/>
                  </a:solidFill>
                  <a:latin typeface="Segoe UI" panose="020B0502040204020203" pitchFamily="34" charset="0"/>
                  <a:cs typeface="Segoe UI" panose="020B0502040204020203" pitchFamily="34" charset="0"/>
                </a:rPr>
                <a:t>On August 25, 2023, </a:t>
              </a:r>
              <a:r>
                <a:rPr lang="en-US" sz="900" dirty="0">
                  <a:solidFill>
                    <a:schemeClr val="tx1">
                      <a:lumMod val="65000"/>
                      <a:lumOff val="35000"/>
                    </a:schemeClr>
                  </a:solidFill>
                  <a:latin typeface="Segoe UI" panose="020B0502040204020203" pitchFamily="34" charset="0"/>
                  <a:cs typeface="Segoe UI" panose="020B0502040204020203" pitchFamily="34" charset="0"/>
                </a:rPr>
                <a:t>HDA member </a:t>
              </a:r>
              <a:r>
                <a:rPr lang="en-US" sz="900" dirty="0" err="1">
                  <a:solidFill>
                    <a:schemeClr val="tx1">
                      <a:lumMod val="65000"/>
                      <a:lumOff val="35000"/>
                    </a:schemeClr>
                  </a:solidFill>
                  <a:latin typeface="Segoe UI" panose="020B0502040204020203" pitchFamily="34" charset="0"/>
                  <a:cs typeface="Segoe UI" panose="020B0502040204020203" pitchFamily="34" charset="0"/>
                </a:rPr>
                <a:t>KeySource</a:t>
              </a:r>
              <a:r>
                <a:rPr lang="en-US" sz="900" dirty="0">
                  <a:solidFill>
                    <a:schemeClr val="tx1">
                      <a:lumMod val="65000"/>
                      <a:lumOff val="35000"/>
                    </a:schemeClr>
                  </a:solidFill>
                  <a:latin typeface="Segoe UI" panose="020B0502040204020203" pitchFamily="34" charset="0"/>
                  <a:cs typeface="Segoe UI" panose="020B0502040204020203" pitchFamily="34" charset="0"/>
                </a:rPr>
                <a:t> hosted Congressman Greg Landsman (D-OH-1) and his staff at their distribution center in Cincinnati, Ohio. </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Discussions centered around current challenges and opportunities within the pharmaceutical supply chain, including drug shortages and Drug Supply Chain Security Act (DSCSA) implementation.</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Congressman Landsman expressed his support for the industry’s efforts to improve supply chain resilience and requested open lines of communication concerning future developments affecting distribution.</a:t>
              </a:r>
            </a:p>
          </p:txBody>
        </p:sp>
        <p:cxnSp>
          <p:nvCxnSpPr>
            <p:cNvPr id="58" name="Straight Connector 57">
              <a:extLst>
                <a:ext uri="{FF2B5EF4-FFF2-40B4-BE49-F238E27FC236}">
                  <a16:creationId xmlns:a16="http://schemas.microsoft.com/office/drawing/2014/main" id="{D0869526-0BD0-31CF-C94A-96745169A39D}"/>
                </a:ext>
              </a:extLst>
            </p:cNvPr>
            <p:cNvCxnSpPr>
              <a:cxnSpLocks/>
            </p:cNvCxnSpPr>
            <p:nvPr/>
          </p:nvCxnSpPr>
          <p:spPr>
            <a:xfrm>
              <a:off x="250825" y="2346737"/>
              <a:ext cx="24603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87058634-E47C-D161-19B5-80B9918E37F9}"/>
              </a:ext>
            </a:extLst>
          </p:cNvPr>
          <p:cNvSpPr txBox="1"/>
          <p:nvPr/>
        </p:nvSpPr>
        <p:spPr>
          <a:xfrm>
            <a:off x="250826" y="4218193"/>
            <a:ext cx="3065398" cy="743793"/>
          </a:xfrm>
          <a:prstGeom prst="rect">
            <a:avLst/>
          </a:prstGeom>
          <a:noFill/>
        </p:spPr>
        <p:txBody>
          <a:bodyPr wrap="square" lIns="0" tIns="0" rIns="0" bIns="0" rtlCol="0">
            <a:spAutoFit/>
          </a:bodyPr>
          <a:lstStyle/>
          <a:p>
            <a:pPr>
              <a:spcAft>
                <a:spcPts val="400"/>
              </a:spcAft>
            </a:pPr>
            <a:r>
              <a:rPr lang="en-US" sz="900" b="1" spc="300" dirty="0">
                <a:solidFill>
                  <a:srgbClr val="B53034"/>
                </a:solidFill>
                <a:latin typeface="Segoe UI" panose="020B0502040204020203" pitchFamily="34" charset="0"/>
                <a:cs typeface="Segoe UI" panose="020B0502040204020203" pitchFamily="34" charset="0"/>
              </a:rPr>
              <a:t>ADVOCACY IN ACTION: </a:t>
            </a:r>
          </a:p>
          <a:p>
            <a:r>
              <a:rPr lang="en-US" sz="1200" b="1" dirty="0">
                <a:solidFill>
                  <a:srgbClr val="0D2160"/>
                </a:solidFill>
                <a:latin typeface="Segoe UI" panose="020B0502040204020203" pitchFamily="34" charset="0"/>
                <a:cs typeface="Segoe UI" panose="020B0502040204020203" pitchFamily="34" charset="0"/>
                <a:hlinkClick r:id="rId5">
                  <a:extLst>
                    <a:ext uri="{A12FA001-AC4F-418D-AE19-62706E023703}">
                      <ahyp:hlinkClr xmlns:ahyp="http://schemas.microsoft.com/office/drawing/2018/hyperlinkcolor" val="tx"/>
                    </a:ext>
                  </a:extLst>
                </a:hlinkClick>
              </a:rPr>
              <a:t>Mutual Drug Meets With Rep. </a:t>
            </a:r>
            <a:r>
              <a:rPr lang="en-US" sz="1200" b="1" dirty="0" err="1">
                <a:solidFill>
                  <a:srgbClr val="0D2160"/>
                </a:solidFill>
                <a:latin typeface="Segoe UI" panose="020B0502040204020203" pitchFamily="34" charset="0"/>
                <a:cs typeface="Segoe UI" panose="020B0502040204020203" pitchFamily="34" charset="0"/>
                <a:hlinkClick r:id="rId5">
                  <a:extLst>
                    <a:ext uri="{A12FA001-AC4F-418D-AE19-62706E023703}">
                      <ahyp:hlinkClr xmlns:ahyp="http://schemas.microsoft.com/office/drawing/2018/hyperlinkcolor" val="tx"/>
                    </a:ext>
                  </a:extLst>
                </a:hlinkClick>
              </a:rPr>
              <a:t>Foushee</a:t>
            </a:r>
            <a:r>
              <a:rPr lang="en-US" sz="1200" b="1" dirty="0">
                <a:solidFill>
                  <a:srgbClr val="0D2160"/>
                </a:solidFill>
                <a:latin typeface="Segoe UI" panose="020B0502040204020203" pitchFamily="34" charset="0"/>
                <a:cs typeface="Segoe UI" panose="020B0502040204020203" pitchFamily="34" charset="0"/>
                <a:hlinkClick r:id="rId5">
                  <a:extLst>
                    <a:ext uri="{A12FA001-AC4F-418D-AE19-62706E023703}">
                      <ahyp:hlinkClr xmlns:ahyp="http://schemas.microsoft.com/office/drawing/2018/hyperlinkcolor" val="tx"/>
                    </a:ext>
                  </a:extLst>
                </a:hlinkClick>
              </a:rPr>
              <a:t>, Pharmacy Community About Industry Priorities</a:t>
            </a:r>
            <a:endParaRPr lang="en-US" sz="1200" b="1" dirty="0">
              <a:solidFill>
                <a:srgbClr val="0D2160"/>
              </a:solidFill>
              <a:latin typeface="Segoe UI" panose="020B0502040204020203" pitchFamily="34" charset="0"/>
              <a:cs typeface="Segoe UI" panose="020B0502040204020203" pitchFamily="34" charset="0"/>
            </a:endParaRPr>
          </a:p>
        </p:txBody>
      </p:sp>
      <p:sp>
        <p:nvSpPr>
          <p:cNvPr id="67" name="TextBox 66">
            <a:extLst>
              <a:ext uri="{FF2B5EF4-FFF2-40B4-BE49-F238E27FC236}">
                <a16:creationId xmlns:a16="http://schemas.microsoft.com/office/drawing/2014/main" id="{D06FD97C-1EEB-5F91-71A7-D21321959F8C}"/>
              </a:ext>
            </a:extLst>
          </p:cNvPr>
          <p:cNvSpPr txBox="1"/>
          <p:nvPr/>
        </p:nvSpPr>
        <p:spPr>
          <a:xfrm>
            <a:off x="250826" y="5146130"/>
            <a:ext cx="3065397" cy="1461939"/>
          </a:xfrm>
          <a:prstGeom prst="rect">
            <a:avLst/>
          </a:prstGeom>
          <a:noFill/>
        </p:spPr>
        <p:txBody>
          <a:bodyPr wrap="square" lIns="0" tIns="0" rIns="0" bIns="0" rtlCol="0">
            <a:spAutoFit/>
          </a:bodyPr>
          <a:lstStyle/>
          <a:p>
            <a:pPr>
              <a:spcAft>
                <a:spcPts val="600"/>
              </a:spcAft>
            </a:pPr>
            <a:r>
              <a:rPr lang="en-US" sz="900" b="1" dirty="0">
                <a:solidFill>
                  <a:srgbClr val="B53034"/>
                </a:solidFill>
                <a:latin typeface="Segoe UI" panose="020B0502040204020203" pitchFamily="34" charset="0"/>
                <a:cs typeface="Segoe UI" panose="020B0502040204020203" pitchFamily="34" charset="0"/>
              </a:rPr>
              <a:t>On August 4, 2023, </a:t>
            </a:r>
            <a:r>
              <a:rPr lang="en-US" sz="900" dirty="0">
                <a:solidFill>
                  <a:schemeClr val="tx1">
                    <a:lumMod val="65000"/>
                    <a:lumOff val="35000"/>
                  </a:schemeClr>
                </a:solidFill>
                <a:latin typeface="Segoe UI" panose="020B0502040204020203" pitchFamily="34" charset="0"/>
                <a:cs typeface="Segoe UI" panose="020B0502040204020203" pitchFamily="34" charset="0"/>
              </a:rPr>
              <a:t>HDA member Mutual Drug hosted Representative Valerie </a:t>
            </a:r>
            <a:r>
              <a:rPr lang="en-US" sz="900" dirty="0" err="1">
                <a:solidFill>
                  <a:schemeClr val="tx1">
                    <a:lumMod val="65000"/>
                    <a:lumOff val="35000"/>
                  </a:schemeClr>
                </a:solidFill>
                <a:latin typeface="Segoe UI" panose="020B0502040204020203" pitchFamily="34" charset="0"/>
                <a:cs typeface="Segoe UI" panose="020B0502040204020203" pitchFamily="34" charset="0"/>
              </a:rPr>
              <a:t>Foushee</a:t>
            </a:r>
            <a:r>
              <a:rPr lang="en-US" sz="900" dirty="0">
                <a:solidFill>
                  <a:schemeClr val="tx1">
                    <a:lumMod val="65000"/>
                    <a:lumOff val="35000"/>
                  </a:schemeClr>
                </a:solidFill>
                <a:latin typeface="Segoe UI" panose="020B0502040204020203" pitchFamily="34" charset="0"/>
                <a:cs typeface="Segoe UI" panose="020B0502040204020203" pitchFamily="34" charset="0"/>
              </a:rPr>
              <a:t> (D-NC-4) </a:t>
            </a:r>
            <a:br>
              <a:rPr lang="en-US" sz="900" dirty="0">
                <a:solidFill>
                  <a:schemeClr val="tx1">
                    <a:lumMod val="65000"/>
                    <a:lumOff val="35000"/>
                  </a:schemeClr>
                </a:solidFill>
                <a:latin typeface="Segoe UI" panose="020B0502040204020203" pitchFamily="34" charset="0"/>
                <a:cs typeface="Segoe UI" panose="020B0502040204020203" pitchFamily="34" charset="0"/>
              </a:rPr>
            </a:br>
            <a:r>
              <a:rPr lang="en-US" sz="900" dirty="0">
                <a:solidFill>
                  <a:schemeClr val="tx1">
                    <a:lumMod val="65000"/>
                    <a:lumOff val="35000"/>
                  </a:schemeClr>
                </a:solidFill>
                <a:latin typeface="Segoe UI" panose="020B0502040204020203" pitchFamily="34" charset="0"/>
                <a:cs typeface="Segoe UI" panose="020B0502040204020203" pitchFamily="34" charset="0"/>
              </a:rPr>
              <a:t>at their headquarters in Durham, North Carolina.</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Discussions focused on the essential role of pharmaceutical wholesalers, the upcoming DSCSA deadline, and the effects of Pharmacy Benefit Managers (PBMs) on community pharmacies. Prior to Rep. </a:t>
            </a:r>
            <a:r>
              <a:rPr lang="en-US" sz="900" dirty="0" err="1">
                <a:solidFill>
                  <a:schemeClr val="tx1">
                    <a:lumMod val="65000"/>
                    <a:lumOff val="35000"/>
                  </a:schemeClr>
                </a:solidFill>
                <a:latin typeface="Segoe UI" panose="020B0502040204020203" pitchFamily="34" charset="0"/>
                <a:cs typeface="Segoe UI" panose="020B0502040204020203" pitchFamily="34" charset="0"/>
              </a:rPr>
              <a:t>Foushee’s</a:t>
            </a:r>
            <a:r>
              <a:rPr lang="en-US" sz="900" dirty="0">
                <a:solidFill>
                  <a:schemeClr val="tx1">
                    <a:lumMod val="65000"/>
                    <a:lumOff val="35000"/>
                  </a:schemeClr>
                </a:solidFill>
                <a:latin typeface="Segoe UI" panose="020B0502040204020203" pitchFamily="34" charset="0"/>
                <a:cs typeface="Segoe UI" panose="020B0502040204020203" pitchFamily="34" charset="0"/>
              </a:rPr>
              <a:t> visit, Mutual Drug convened a summit with stakeholders across four states to discuss and address legislative issues affecting independent pharmacies.</a:t>
            </a:r>
          </a:p>
        </p:txBody>
      </p:sp>
      <p:sp>
        <p:nvSpPr>
          <p:cNvPr id="82" name="TextBox 81">
            <a:extLst>
              <a:ext uri="{FF2B5EF4-FFF2-40B4-BE49-F238E27FC236}">
                <a16:creationId xmlns:a16="http://schemas.microsoft.com/office/drawing/2014/main" id="{AE71CCAB-76CB-137D-BBCF-415E4F939C31}"/>
              </a:ext>
            </a:extLst>
          </p:cNvPr>
          <p:cNvSpPr txBox="1"/>
          <p:nvPr/>
        </p:nvSpPr>
        <p:spPr>
          <a:xfrm>
            <a:off x="3541778" y="4218193"/>
            <a:ext cx="3065398" cy="743793"/>
          </a:xfrm>
          <a:prstGeom prst="rect">
            <a:avLst/>
          </a:prstGeom>
          <a:noFill/>
        </p:spPr>
        <p:txBody>
          <a:bodyPr wrap="square" lIns="0" tIns="0" rIns="0" bIns="0" rtlCol="0">
            <a:spAutoFit/>
          </a:bodyPr>
          <a:lstStyle/>
          <a:p>
            <a:pPr>
              <a:spcAft>
                <a:spcPts val="400"/>
              </a:spcAft>
            </a:pPr>
            <a:r>
              <a:rPr lang="en-US" sz="900" b="1" spc="300" dirty="0">
                <a:solidFill>
                  <a:srgbClr val="B53034"/>
                </a:solidFill>
                <a:latin typeface="Segoe UI" panose="020B0502040204020203" pitchFamily="34" charset="0"/>
                <a:cs typeface="Segoe UI" panose="020B0502040204020203" pitchFamily="34" charset="0"/>
              </a:rPr>
              <a:t>ADVOCACY IN ACTION: </a:t>
            </a:r>
          </a:p>
          <a:p>
            <a:r>
              <a:rPr lang="en-US" sz="1200" b="1" dirty="0" err="1">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TopRx</a:t>
            </a:r>
            <a:r>
              <a:rPr lang="en-US" sz="1200" b="1" dirty="0">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 Provides On-the-Ground Perspective During Rep. </a:t>
            </a:r>
            <a:r>
              <a:rPr lang="en-US" sz="1200" b="1" dirty="0" err="1">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Kustoff’s</a:t>
            </a:r>
            <a:r>
              <a:rPr lang="en-US" sz="1200" b="1" dirty="0">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 </a:t>
            </a:r>
            <a:br>
              <a:rPr lang="en-US" sz="1200" b="1" dirty="0">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br>
            <a:r>
              <a:rPr lang="en-US" sz="1200" b="1" dirty="0">
                <a:solidFill>
                  <a:srgbClr val="0D2160"/>
                </a:solidFill>
                <a:latin typeface="Segoe UI" panose="020B0502040204020203" pitchFamily="34" charset="0"/>
                <a:cs typeface="Segoe UI" panose="020B0502040204020203" pitchFamily="34" charset="0"/>
                <a:hlinkClick r:id="rId6">
                  <a:extLst>
                    <a:ext uri="{A12FA001-AC4F-418D-AE19-62706E023703}">
                      <ahyp:hlinkClr xmlns:ahyp="http://schemas.microsoft.com/office/drawing/2018/hyperlinkcolor" val="tx"/>
                    </a:ext>
                  </a:extLst>
                </a:hlinkClick>
              </a:rPr>
              <a:t>Facility Visit</a:t>
            </a:r>
            <a:endParaRPr lang="en-US" sz="1200" b="1" dirty="0">
              <a:solidFill>
                <a:srgbClr val="0D2160"/>
              </a:solidFill>
              <a:latin typeface="Segoe UI" panose="020B0502040204020203" pitchFamily="34" charset="0"/>
              <a:cs typeface="Segoe UI" panose="020B0502040204020203" pitchFamily="34" charset="0"/>
            </a:endParaRPr>
          </a:p>
        </p:txBody>
      </p:sp>
      <p:sp>
        <p:nvSpPr>
          <p:cNvPr id="83" name="TextBox 82">
            <a:extLst>
              <a:ext uri="{FF2B5EF4-FFF2-40B4-BE49-F238E27FC236}">
                <a16:creationId xmlns:a16="http://schemas.microsoft.com/office/drawing/2014/main" id="{597CDAA0-5C29-748B-547B-4DF91246CAE6}"/>
              </a:ext>
            </a:extLst>
          </p:cNvPr>
          <p:cNvSpPr txBox="1"/>
          <p:nvPr/>
        </p:nvSpPr>
        <p:spPr>
          <a:xfrm>
            <a:off x="3541778" y="5146130"/>
            <a:ext cx="3065397" cy="1400383"/>
          </a:xfrm>
          <a:prstGeom prst="rect">
            <a:avLst/>
          </a:prstGeom>
          <a:noFill/>
        </p:spPr>
        <p:txBody>
          <a:bodyPr wrap="square" lIns="0" tIns="0" rIns="0" bIns="0" rtlCol="0">
            <a:spAutoFit/>
          </a:bodyPr>
          <a:lstStyle/>
          <a:p>
            <a:pPr>
              <a:spcAft>
                <a:spcPts val="600"/>
              </a:spcAft>
            </a:pPr>
            <a:r>
              <a:rPr lang="en-US" sz="900" b="1" dirty="0">
                <a:solidFill>
                  <a:srgbClr val="B53034"/>
                </a:solidFill>
                <a:latin typeface="Segoe UI" panose="020B0502040204020203" pitchFamily="34" charset="0"/>
                <a:cs typeface="Segoe UI" panose="020B0502040204020203" pitchFamily="34" charset="0"/>
              </a:rPr>
              <a:t>On May 4, 2023, </a:t>
            </a:r>
            <a:r>
              <a:rPr lang="en-US" sz="900" dirty="0" err="1">
                <a:solidFill>
                  <a:schemeClr val="tx1">
                    <a:lumMod val="65000"/>
                    <a:lumOff val="35000"/>
                  </a:schemeClr>
                </a:solidFill>
                <a:latin typeface="Segoe UI" panose="020B0502040204020203" pitchFamily="34" charset="0"/>
                <a:cs typeface="Segoe UI" panose="020B0502040204020203" pitchFamily="34" charset="0"/>
              </a:rPr>
              <a:t>TopRX</a:t>
            </a:r>
            <a:r>
              <a:rPr lang="en-US" sz="900" dirty="0">
                <a:solidFill>
                  <a:schemeClr val="tx1">
                    <a:lumMod val="65000"/>
                    <a:lumOff val="35000"/>
                  </a:schemeClr>
                </a:solidFill>
                <a:latin typeface="Segoe UI" panose="020B0502040204020203" pitchFamily="34" charset="0"/>
                <a:cs typeface="Segoe UI" panose="020B0502040204020203" pitchFamily="34" charset="0"/>
              </a:rPr>
              <a:t>—an HDA distributor member—hosted Representative David </a:t>
            </a:r>
            <a:r>
              <a:rPr lang="en-US" sz="900" dirty="0" err="1">
                <a:solidFill>
                  <a:schemeClr val="tx1">
                    <a:lumMod val="65000"/>
                    <a:lumOff val="35000"/>
                  </a:schemeClr>
                </a:solidFill>
                <a:latin typeface="Segoe UI" panose="020B0502040204020203" pitchFamily="34" charset="0"/>
                <a:cs typeface="Segoe UI" panose="020B0502040204020203" pitchFamily="34" charset="0"/>
              </a:rPr>
              <a:t>Kustoff</a:t>
            </a:r>
            <a:r>
              <a:rPr lang="en-US" sz="900" dirty="0">
                <a:solidFill>
                  <a:schemeClr val="tx1">
                    <a:lumMod val="65000"/>
                    <a:lumOff val="35000"/>
                  </a:schemeClr>
                </a:solidFill>
                <a:latin typeface="Segoe UI" panose="020B0502040204020203" pitchFamily="34" charset="0"/>
                <a:cs typeface="Segoe UI" panose="020B0502040204020203" pitchFamily="34" charset="0"/>
              </a:rPr>
              <a:t> (R-TN-8) at their headquarters in Bartlett, Tennessee. </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This visit followed a prior meeting between Congressman </a:t>
            </a:r>
            <a:r>
              <a:rPr lang="en-US" sz="900" dirty="0" err="1">
                <a:solidFill>
                  <a:schemeClr val="tx1">
                    <a:lumMod val="65000"/>
                    <a:lumOff val="35000"/>
                  </a:schemeClr>
                </a:solidFill>
                <a:latin typeface="Segoe UI" panose="020B0502040204020203" pitchFamily="34" charset="0"/>
                <a:cs typeface="Segoe UI" panose="020B0502040204020203" pitchFamily="34" charset="0"/>
              </a:rPr>
              <a:t>Kustoff</a:t>
            </a:r>
            <a:r>
              <a:rPr lang="en-US" sz="900" dirty="0">
                <a:solidFill>
                  <a:schemeClr val="tx1">
                    <a:lumMod val="65000"/>
                    <a:lumOff val="35000"/>
                  </a:schemeClr>
                </a:solidFill>
                <a:latin typeface="Segoe UI" panose="020B0502040204020203" pitchFamily="34" charset="0"/>
                <a:cs typeface="Segoe UI" panose="020B0502040204020203" pitchFamily="34" charset="0"/>
              </a:rPr>
              <a:t> and </a:t>
            </a:r>
            <a:r>
              <a:rPr lang="en-US" sz="900" dirty="0" err="1">
                <a:solidFill>
                  <a:schemeClr val="tx1">
                    <a:lumMod val="65000"/>
                    <a:lumOff val="35000"/>
                  </a:schemeClr>
                </a:solidFill>
                <a:latin typeface="Segoe UI" panose="020B0502040204020203" pitchFamily="34" charset="0"/>
                <a:cs typeface="Segoe UI" panose="020B0502040204020203" pitchFamily="34" charset="0"/>
              </a:rPr>
              <a:t>TopRX</a:t>
            </a:r>
            <a:r>
              <a:rPr lang="en-US" sz="900" dirty="0">
                <a:solidFill>
                  <a:schemeClr val="tx1">
                    <a:lumMod val="65000"/>
                    <a:lumOff val="35000"/>
                  </a:schemeClr>
                </a:solidFill>
                <a:latin typeface="Segoe UI" panose="020B0502040204020203" pitchFamily="34" charset="0"/>
                <a:cs typeface="Segoe UI" panose="020B0502040204020203" pitchFamily="34" charset="0"/>
              </a:rPr>
              <a:t> President Scott Franklin during HDA’s Hill Day event in April. </a:t>
            </a:r>
          </a:p>
          <a:p>
            <a:pPr>
              <a:spcAft>
                <a:spcPts val="6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During the tour, </a:t>
            </a:r>
            <a:r>
              <a:rPr lang="en-US" sz="900" dirty="0" err="1">
                <a:solidFill>
                  <a:schemeClr val="tx1">
                    <a:lumMod val="65000"/>
                    <a:lumOff val="35000"/>
                  </a:schemeClr>
                </a:solidFill>
                <a:latin typeface="Segoe UI" panose="020B0502040204020203" pitchFamily="34" charset="0"/>
                <a:cs typeface="Segoe UI" panose="020B0502040204020203" pitchFamily="34" charset="0"/>
              </a:rPr>
              <a:t>TopRx</a:t>
            </a:r>
            <a:r>
              <a:rPr lang="en-US" sz="900" dirty="0">
                <a:solidFill>
                  <a:schemeClr val="tx1">
                    <a:lumMod val="65000"/>
                    <a:lumOff val="35000"/>
                  </a:schemeClr>
                </a:solidFill>
                <a:latin typeface="Segoe UI" panose="020B0502040204020203" pitchFamily="34" charset="0"/>
                <a:cs typeface="Segoe UI" panose="020B0502040204020203" pitchFamily="34" charset="0"/>
              </a:rPr>
              <a:t> provided insights into their technological operations and stressed distributors’ critical role in the supply chain. </a:t>
            </a:r>
          </a:p>
        </p:txBody>
      </p:sp>
      <p:pic>
        <p:nvPicPr>
          <p:cNvPr id="81" name="Picture 80" descr="A group of people posing for a photo&#10;&#10;Description automatically generated">
            <a:extLst>
              <a:ext uri="{FF2B5EF4-FFF2-40B4-BE49-F238E27FC236}">
                <a16:creationId xmlns:a16="http://schemas.microsoft.com/office/drawing/2014/main" id="{28AF1404-DA63-A697-C110-77D9BBFD6B6E}"/>
              </a:ext>
            </a:extLst>
          </p:cNvPr>
          <p:cNvPicPr/>
          <p:nvPr/>
        </p:nvPicPr>
        <p:blipFill rotWithShape="1">
          <a:blip r:embed="rId7"/>
          <a:srcRect l="1219" t="26078" r="6147" b="18320"/>
          <a:stretch/>
        </p:blipFill>
        <p:spPr>
          <a:xfrm>
            <a:off x="0" y="6725569"/>
            <a:ext cx="3282315" cy="1473551"/>
          </a:xfrm>
          <a:custGeom>
            <a:avLst/>
            <a:gdLst>
              <a:gd name="connsiteX0" fmla="*/ 0 w 3282315"/>
              <a:gd name="connsiteY0" fmla="*/ 0 h 1011936"/>
              <a:gd name="connsiteX1" fmla="*/ 3282315 w 3282315"/>
              <a:gd name="connsiteY1" fmla="*/ 0 h 1011936"/>
              <a:gd name="connsiteX2" fmla="*/ 3282315 w 3282315"/>
              <a:gd name="connsiteY2" fmla="*/ 1011936 h 1011936"/>
              <a:gd name="connsiteX3" fmla="*/ 0 w 3282315"/>
              <a:gd name="connsiteY3" fmla="*/ 1011936 h 1011936"/>
            </a:gdLst>
            <a:ahLst/>
            <a:cxnLst>
              <a:cxn ang="0">
                <a:pos x="connsiteX0" y="connsiteY0"/>
              </a:cxn>
              <a:cxn ang="0">
                <a:pos x="connsiteX1" y="connsiteY1"/>
              </a:cxn>
              <a:cxn ang="0">
                <a:pos x="connsiteX2" y="connsiteY2"/>
              </a:cxn>
              <a:cxn ang="0">
                <a:pos x="connsiteX3" y="connsiteY3"/>
              </a:cxn>
            </a:cxnLst>
            <a:rect l="l" t="t" r="r" b="b"/>
            <a:pathLst>
              <a:path w="3282315" h="1011936">
                <a:moveTo>
                  <a:pt x="0" y="0"/>
                </a:moveTo>
                <a:lnTo>
                  <a:pt x="3282315" y="0"/>
                </a:lnTo>
                <a:lnTo>
                  <a:pt x="3282315" y="1011936"/>
                </a:lnTo>
                <a:lnTo>
                  <a:pt x="0" y="1011936"/>
                </a:lnTo>
                <a:close/>
              </a:path>
            </a:pathLst>
          </a:custGeom>
          <a:ln/>
        </p:spPr>
      </p:pic>
      <p:sp>
        <p:nvSpPr>
          <p:cNvPr id="73" name="Rectangle 72">
            <a:extLst>
              <a:ext uri="{FF2B5EF4-FFF2-40B4-BE49-F238E27FC236}">
                <a16:creationId xmlns:a16="http://schemas.microsoft.com/office/drawing/2014/main" id="{18B0BF1F-23EA-4891-46ED-9447051FC0A1}"/>
              </a:ext>
            </a:extLst>
          </p:cNvPr>
          <p:cNvSpPr/>
          <p:nvPr/>
        </p:nvSpPr>
        <p:spPr>
          <a:xfrm>
            <a:off x="0" y="7399021"/>
            <a:ext cx="3277366" cy="800100"/>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6" name="TextBox 75">
            <a:extLst>
              <a:ext uri="{FF2B5EF4-FFF2-40B4-BE49-F238E27FC236}">
                <a16:creationId xmlns:a16="http://schemas.microsoft.com/office/drawing/2014/main" id="{089BD821-AC45-C54C-8633-CED1E4201D4B}"/>
              </a:ext>
            </a:extLst>
          </p:cNvPr>
          <p:cNvSpPr txBox="1"/>
          <p:nvPr/>
        </p:nvSpPr>
        <p:spPr>
          <a:xfrm>
            <a:off x="250826" y="7510531"/>
            <a:ext cx="1962784" cy="577081"/>
          </a:xfrm>
          <a:prstGeom prst="rect">
            <a:avLst/>
          </a:prstGeom>
          <a:noFill/>
        </p:spPr>
        <p:txBody>
          <a:bodyPr wrap="square" lIns="0" tIns="0" rIns="0" bIns="0" rtlCol="0" anchor="ctr">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sz="750" dirty="0">
                <a:solidFill>
                  <a:schemeClr val="bg1"/>
                </a:solidFill>
              </a:rPr>
              <a:t>“We discussed the critical nature of wholesalers — the inefficiency, cost and supply disruptions that would come into play if each pharmacy had to order, pay and receive from [hundreds of] different vendors.” </a:t>
            </a:r>
          </a:p>
        </p:txBody>
      </p:sp>
      <p:sp>
        <p:nvSpPr>
          <p:cNvPr id="78" name="TextBox 77">
            <a:extLst>
              <a:ext uri="{FF2B5EF4-FFF2-40B4-BE49-F238E27FC236}">
                <a16:creationId xmlns:a16="http://schemas.microsoft.com/office/drawing/2014/main" id="{E257E6EC-570E-24B3-3038-5EE5338C430B}"/>
              </a:ext>
            </a:extLst>
          </p:cNvPr>
          <p:cNvSpPr txBox="1"/>
          <p:nvPr/>
        </p:nvSpPr>
        <p:spPr>
          <a:xfrm>
            <a:off x="2446020" y="7693617"/>
            <a:ext cx="713740" cy="405239"/>
          </a:xfrm>
          <a:prstGeom prst="rect">
            <a:avLst/>
          </a:prstGeom>
          <a:noFill/>
        </p:spPr>
        <p:txBody>
          <a:bodyPr wrap="square" lIns="0" tIns="0" rIns="0" bIns="0" rtlCol="0">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pPr algn="r">
              <a:spcAft>
                <a:spcPts val="400"/>
              </a:spcAft>
            </a:pPr>
            <a:r>
              <a:rPr lang="en-US" sz="800" b="1" dirty="0">
                <a:solidFill>
                  <a:schemeClr val="bg1"/>
                </a:solidFill>
              </a:rPr>
              <a:t>Clint </a:t>
            </a:r>
            <a:r>
              <a:rPr lang="en-US" sz="800" b="1" dirty="0" err="1">
                <a:solidFill>
                  <a:schemeClr val="bg1"/>
                </a:solidFill>
              </a:rPr>
              <a:t>Syvinski</a:t>
            </a:r>
            <a:r>
              <a:rPr lang="en-US" sz="800" b="1" dirty="0">
                <a:solidFill>
                  <a:schemeClr val="bg1"/>
                </a:solidFill>
              </a:rPr>
              <a:t>,</a:t>
            </a:r>
          </a:p>
          <a:p>
            <a:pPr algn="r">
              <a:spcAft>
                <a:spcPts val="400"/>
              </a:spcAft>
            </a:pPr>
            <a:r>
              <a:rPr lang="en-US" sz="500" dirty="0">
                <a:solidFill>
                  <a:schemeClr val="bg1"/>
                </a:solidFill>
              </a:rPr>
              <a:t>Co-CEO, COO, and HDA Executive Committee member </a:t>
            </a:r>
          </a:p>
        </p:txBody>
      </p:sp>
      <p:sp>
        <p:nvSpPr>
          <p:cNvPr id="84" name="Rectangle 83">
            <a:extLst>
              <a:ext uri="{FF2B5EF4-FFF2-40B4-BE49-F238E27FC236}">
                <a16:creationId xmlns:a16="http://schemas.microsoft.com/office/drawing/2014/main" id="{EFCA43FA-D789-D033-7619-E8115552D9D2}"/>
              </a:ext>
            </a:extLst>
          </p:cNvPr>
          <p:cNvSpPr/>
          <p:nvPr/>
        </p:nvSpPr>
        <p:spPr>
          <a:xfrm>
            <a:off x="2838809" y="7246534"/>
            <a:ext cx="320951" cy="320951"/>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6" name="Straight Connector 85">
            <a:extLst>
              <a:ext uri="{FF2B5EF4-FFF2-40B4-BE49-F238E27FC236}">
                <a16:creationId xmlns:a16="http://schemas.microsoft.com/office/drawing/2014/main" id="{88D6920E-4076-2294-C4CC-06BD95C2DF47}"/>
              </a:ext>
            </a:extLst>
          </p:cNvPr>
          <p:cNvCxnSpPr>
            <a:cxnSpLocks/>
          </p:cNvCxnSpPr>
          <p:nvPr/>
        </p:nvCxnSpPr>
        <p:spPr>
          <a:xfrm>
            <a:off x="2329815" y="7510531"/>
            <a:ext cx="0" cy="577081"/>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871E94F1-4B73-D2E5-20F1-84DB5A22D8F6}"/>
              </a:ext>
            </a:extLst>
          </p:cNvPr>
          <p:cNvCxnSpPr>
            <a:cxnSpLocks/>
          </p:cNvCxnSpPr>
          <p:nvPr/>
        </p:nvCxnSpPr>
        <p:spPr>
          <a:xfrm>
            <a:off x="250825" y="5054058"/>
            <a:ext cx="24603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B70A795-32EF-5417-254A-92EFBE3EEBFE}"/>
              </a:ext>
            </a:extLst>
          </p:cNvPr>
          <p:cNvCxnSpPr>
            <a:cxnSpLocks/>
          </p:cNvCxnSpPr>
          <p:nvPr/>
        </p:nvCxnSpPr>
        <p:spPr>
          <a:xfrm>
            <a:off x="3541778" y="5054058"/>
            <a:ext cx="246030" cy="0"/>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108" name="Picture 107" descr="Rep. Kustoff speaking with Scott Franklin of TopRx">
            <a:extLst>
              <a:ext uri="{FF2B5EF4-FFF2-40B4-BE49-F238E27FC236}">
                <a16:creationId xmlns:a16="http://schemas.microsoft.com/office/drawing/2014/main" id="{40FD89D8-D593-DB06-52F3-B93607D7416A}"/>
              </a:ext>
            </a:extLst>
          </p:cNvPr>
          <p:cNvPicPr/>
          <p:nvPr/>
        </p:nvPicPr>
        <p:blipFill rotWithShape="1">
          <a:blip r:embed="rId8"/>
          <a:srcRect l="859" t="13039" r="458" b="23974"/>
          <a:stretch/>
        </p:blipFill>
        <p:spPr>
          <a:xfrm>
            <a:off x="3575686" y="6725570"/>
            <a:ext cx="3282315" cy="1473551"/>
          </a:xfrm>
          <a:custGeom>
            <a:avLst/>
            <a:gdLst>
              <a:gd name="connsiteX0" fmla="*/ 0 w 3282315"/>
              <a:gd name="connsiteY0" fmla="*/ 0 h 1473551"/>
              <a:gd name="connsiteX1" fmla="*/ 3282315 w 3282315"/>
              <a:gd name="connsiteY1" fmla="*/ 0 h 1473551"/>
              <a:gd name="connsiteX2" fmla="*/ 3282315 w 3282315"/>
              <a:gd name="connsiteY2" fmla="*/ 1473551 h 1473551"/>
              <a:gd name="connsiteX3" fmla="*/ 0 w 3282315"/>
              <a:gd name="connsiteY3" fmla="*/ 1473551 h 1473551"/>
            </a:gdLst>
            <a:ahLst/>
            <a:cxnLst>
              <a:cxn ang="0">
                <a:pos x="connsiteX0" y="connsiteY0"/>
              </a:cxn>
              <a:cxn ang="0">
                <a:pos x="connsiteX1" y="connsiteY1"/>
              </a:cxn>
              <a:cxn ang="0">
                <a:pos x="connsiteX2" y="connsiteY2"/>
              </a:cxn>
              <a:cxn ang="0">
                <a:pos x="connsiteX3" y="connsiteY3"/>
              </a:cxn>
            </a:cxnLst>
            <a:rect l="l" t="t" r="r" b="b"/>
            <a:pathLst>
              <a:path w="3282315" h="1473551">
                <a:moveTo>
                  <a:pt x="0" y="0"/>
                </a:moveTo>
                <a:lnTo>
                  <a:pt x="3282315" y="0"/>
                </a:lnTo>
                <a:lnTo>
                  <a:pt x="3282315" y="1473551"/>
                </a:lnTo>
                <a:lnTo>
                  <a:pt x="0" y="1473551"/>
                </a:lnTo>
                <a:close/>
              </a:path>
            </a:pathLst>
          </a:custGeom>
          <a:ln/>
        </p:spPr>
      </p:pic>
      <p:sp>
        <p:nvSpPr>
          <p:cNvPr id="101" name="Rectangle 100">
            <a:extLst>
              <a:ext uri="{FF2B5EF4-FFF2-40B4-BE49-F238E27FC236}">
                <a16:creationId xmlns:a16="http://schemas.microsoft.com/office/drawing/2014/main" id="{DF9C9B2A-6DAA-F58E-F056-A778808C7143}"/>
              </a:ext>
            </a:extLst>
          </p:cNvPr>
          <p:cNvSpPr/>
          <p:nvPr/>
        </p:nvSpPr>
        <p:spPr>
          <a:xfrm>
            <a:off x="3575685" y="7399021"/>
            <a:ext cx="3277366" cy="800100"/>
          </a:xfrm>
          <a:prstGeom prst="rect">
            <a:avLst/>
          </a:prstGeom>
          <a:solidFill>
            <a:srgbClr val="0D21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04" name="TextBox 103">
            <a:extLst>
              <a:ext uri="{FF2B5EF4-FFF2-40B4-BE49-F238E27FC236}">
                <a16:creationId xmlns:a16="http://schemas.microsoft.com/office/drawing/2014/main" id="{9DAEB027-F15E-8AA5-7D70-1CD8D227B044}"/>
              </a:ext>
            </a:extLst>
          </p:cNvPr>
          <p:cNvSpPr txBox="1"/>
          <p:nvPr/>
        </p:nvSpPr>
        <p:spPr>
          <a:xfrm>
            <a:off x="3729991" y="7475906"/>
            <a:ext cx="1948814" cy="646331"/>
          </a:xfrm>
          <a:prstGeom prst="rect">
            <a:avLst/>
          </a:prstGeom>
          <a:noFill/>
        </p:spPr>
        <p:txBody>
          <a:bodyPr wrap="square" lIns="0" tIns="0" rIns="0" bIns="0" rtlCol="0" anchor="ctr">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r>
              <a:rPr lang="en-US" sz="700" dirty="0">
                <a:solidFill>
                  <a:schemeClr val="bg1"/>
                </a:solidFill>
              </a:rPr>
              <a:t>“It is important for members of Congress to have an understanding and appreciation of our industry’s capabilities… We are fortunate to have had the opportunity to give Congressman </a:t>
            </a:r>
            <a:r>
              <a:rPr lang="en-US" sz="700" dirty="0" err="1">
                <a:solidFill>
                  <a:schemeClr val="bg1"/>
                </a:solidFill>
              </a:rPr>
              <a:t>Kustoff</a:t>
            </a:r>
            <a:r>
              <a:rPr lang="en-US" sz="700" dirty="0">
                <a:solidFill>
                  <a:schemeClr val="bg1"/>
                </a:solidFill>
              </a:rPr>
              <a:t> a glimpse into how we deliver medicines each and every day.” </a:t>
            </a:r>
          </a:p>
        </p:txBody>
      </p:sp>
      <p:sp>
        <p:nvSpPr>
          <p:cNvPr id="105" name="TextBox 104">
            <a:extLst>
              <a:ext uri="{FF2B5EF4-FFF2-40B4-BE49-F238E27FC236}">
                <a16:creationId xmlns:a16="http://schemas.microsoft.com/office/drawing/2014/main" id="{611F4E70-A26E-78DF-4BC7-A85F2ACA2948}"/>
              </a:ext>
            </a:extLst>
          </p:cNvPr>
          <p:cNvSpPr txBox="1"/>
          <p:nvPr/>
        </p:nvSpPr>
        <p:spPr>
          <a:xfrm>
            <a:off x="5893434" y="7693617"/>
            <a:ext cx="713740" cy="251351"/>
          </a:xfrm>
          <a:prstGeom prst="rect">
            <a:avLst/>
          </a:prstGeom>
          <a:noFill/>
        </p:spPr>
        <p:txBody>
          <a:bodyPr wrap="square" lIns="0" tIns="0" rIns="0" bIns="0" rtlCol="0">
            <a:spAutoFit/>
          </a:bodyPr>
          <a:lstStyle>
            <a:defPPr>
              <a:defRPr lang="en-US"/>
            </a:defPPr>
            <a:lvl1pPr>
              <a:defRPr sz="1000">
                <a:solidFill>
                  <a:schemeClr val="tx1">
                    <a:lumMod val="65000"/>
                    <a:lumOff val="35000"/>
                  </a:schemeClr>
                </a:solidFill>
                <a:latin typeface="Segoe UI" panose="020B0502040204020203" pitchFamily="34" charset="0"/>
                <a:cs typeface="Segoe UI" panose="020B0502040204020203" pitchFamily="34" charset="0"/>
              </a:defRPr>
            </a:lvl1pPr>
          </a:lstStyle>
          <a:p>
            <a:pPr algn="r">
              <a:spcAft>
                <a:spcPts val="400"/>
              </a:spcAft>
            </a:pPr>
            <a:r>
              <a:rPr lang="en-US" sz="800" b="1" dirty="0">
                <a:solidFill>
                  <a:schemeClr val="bg1"/>
                </a:solidFill>
              </a:rPr>
              <a:t>Scott Franklin</a:t>
            </a:r>
          </a:p>
          <a:p>
            <a:pPr algn="r">
              <a:spcAft>
                <a:spcPts val="400"/>
              </a:spcAft>
            </a:pPr>
            <a:r>
              <a:rPr lang="en-US" sz="500" dirty="0">
                <a:solidFill>
                  <a:schemeClr val="bg1"/>
                </a:solidFill>
              </a:rPr>
              <a:t>HDA President</a:t>
            </a:r>
          </a:p>
        </p:txBody>
      </p:sp>
      <p:cxnSp>
        <p:nvCxnSpPr>
          <p:cNvPr id="107" name="Straight Connector 106">
            <a:extLst>
              <a:ext uri="{FF2B5EF4-FFF2-40B4-BE49-F238E27FC236}">
                <a16:creationId xmlns:a16="http://schemas.microsoft.com/office/drawing/2014/main" id="{B6C19CF2-9431-D023-F381-ECF074D17A41}"/>
              </a:ext>
            </a:extLst>
          </p:cNvPr>
          <p:cNvCxnSpPr>
            <a:cxnSpLocks/>
          </p:cNvCxnSpPr>
          <p:nvPr/>
        </p:nvCxnSpPr>
        <p:spPr>
          <a:xfrm>
            <a:off x="5786119" y="7510531"/>
            <a:ext cx="0" cy="577081"/>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09" name="Freeform 5">
            <a:extLst>
              <a:ext uri="{FF2B5EF4-FFF2-40B4-BE49-F238E27FC236}">
                <a16:creationId xmlns:a16="http://schemas.microsoft.com/office/drawing/2014/main" id="{FD7ABF40-31CC-7953-9642-CF6D146CC8B4}"/>
              </a:ext>
            </a:extLst>
          </p:cNvPr>
          <p:cNvSpPr>
            <a:spLocks noEditPoints="1"/>
          </p:cNvSpPr>
          <p:nvPr/>
        </p:nvSpPr>
        <p:spPr bwMode="auto">
          <a:xfrm>
            <a:off x="2908728" y="7332074"/>
            <a:ext cx="181112" cy="149870"/>
          </a:xfrm>
          <a:custGeom>
            <a:avLst/>
            <a:gdLst>
              <a:gd name="T0" fmla="*/ 168 w 800"/>
              <a:gd name="T1" fmla="*/ 0 h 662"/>
              <a:gd name="T2" fmla="*/ 328 w 800"/>
              <a:gd name="T3" fmla="*/ 0 h 662"/>
              <a:gd name="T4" fmla="*/ 223 w 800"/>
              <a:gd name="T5" fmla="*/ 333 h 662"/>
              <a:gd name="T6" fmla="*/ 328 w 800"/>
              <a:gd name="T7" fmla="*/ 333 h 662"/>
              <a:gd name="T8" fmla="*/ 328 w 800"/>
              <a:gd name="T9" fmla="*/ 662 h 662"/>
              <a:gd name="T10" fmla="*/ 0 w 800"/>
              <a:gd name="T11" fmla="*/ 662 h 662"/>
              <a:gd name="T12" fmla="*/ 0 w 800"/>
              <a:gd name="T13" fmla="*/ 363 h 662"/>
              <a:gd name="T14" fmla="*/ 168 w 800"/>
              <a:gd name="T15" fmla="*/ 0 h 662"/>
              <a:gd name="T16" fmla="*/ 640 w 800"/>
              <a:gd name="T17" fmla="*/ 0 h 662"/>
              <a:gd name="T18" fmla="*/ 800 w 800"/>
              <a:gd name="T19" fmla="*/ 0 h 662"/>
              <a:gd name="T20" fmla="*/ 694 w 800"/>
              <a:gd name="T21" fmla="*/ 333 h 662"/>
              <a:gd name="T22" fmla="*/ 800 w 800"/>
              <a:gd name="T23" fmla="*/ 333 h 662"/>
              <a:gd name="T24" fmla="*/ 800 w 800"/>
              <a:gd name="T25" fmla="*/ 662 h 662"/>
              <a:gd name="T26" fmla="*/ 471 w 800"/>
              <a:gd name="T27" fmla="*/ 662 h 662"/>
              <a:gd name="T28" fmla="*/ 471 w 800"/>
              <a:gd name="T29" fmla="*/ 363 h 662"/>
              <a:gd name="T30" fmla="*/ 640 w 800"/>
              <a:gd name="T31"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0" h="662">
                <a:moveTo>
                  <a:pt x="168" y="0"/>
                </a:moveTo>
                <a:lnTo>
                  <a:pt x="328" y="0"/>
                </a:lnTo>
                <a:lnTo>
                  <a:pt x="223" y="333"/>
                </a:lnTo>
                <a:lnTo>
                  <a:pt x="328" y="333"/>
                </a:lnTo>
                <a:lnTo>
                  <a:pt x="328" y="662"/>
                </a:lnTo>
                <a:lnTo>
                  <a:pt x="0" y="662"/>
                </a:lnTo>
                <a:lnTo>
                  <a:pt x="0" y="363"/>
                </a:lnTo>
                <a:lnTo>
                  <a:pt x="168" y="0"/>
                </a:lnTo>
                <a:close/>
                <a:moveTo>
                  <a:pt x="640" y="0"/>
                </a:moveTo>
                <a:lnTo>
                  <a:pt x="800" y="0"/>
                </a:lnTo>
                <a:lnTo>
                  <a:pt x="694" y="333"/>
                </a:lnTo>
                <a:lnTo>
                  <a:pt x="800" y="333"/>
                </a:lnTo>
                <a:lnTo>
                  <a:pt x="800" y="662"/>
                </a:lnTo>
                <a:lnTo>
                  <a:pt x="471" y="662"/>
                </a:lnTo>
                <a:lnTo>
                  <a:pt x="471" y="363"/>
                </a:lnTo>
                <a:lnTo>
                  <a:pt x="64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nvGrpSpPr>
          <p:cNvPr id="113" name="Group 112">
            <a:extLst>
              <a:ext uri="{FF2B5EF4-FFF2-40B4-BE49-F238E27FC236}">
                <a16:creationId xmlns:a16="http://schemas.microsoft.com/office/drawing/2014/main" id="{55502057-CC86-E5A2-53D9-4BCE9258BD9E}"/>
              </a:ext>
            </a:extLst>
          </p:cNvPr>
          <p:cNvGrpSpPr/>
          <p:nvPr/>
        </p:nvGrpSpPr>
        <p:grpSpPr>
          <a:xfrm>
            <a:off x="6286223" y="7246534"/>
            <a:ext cx="320951" cy="320951"/>
            <a:chOff x="6414494" y="7246534"/>
            <a:chExt cx="320951" cy="320951"/>
          </a:xfrm>
        </p:grpSpPr>
        <p:sp>
          <p:nvSpPr>
            <p:cNvPr id="106" name="Rectangle 105">
              <a:extLst>
                <a:ext uri="{FF2B5EF4-FFF2-40B4-BE49-F238E27FC236}">
                  <a16:creationId xmlns:a16="http://schemas.microsoft.com/office/drawing/2014/main" id="{71A1F41A-6BDD-AAE2-FF67-F41BC6B2465A}"/>
                </a:ext>
              </a:extLst>
            </p:cNvPr>
            <p:cNvSpPr/>
            <p:nvPr/>
          </p:nvSpPr>
          <p:spPr>
            <a:xfrm>
              <a:off x="6414494" y="7246534"/>
              <a:ext cx="320951" cy="320951"/>
            </a:xfrm>
            <a:prstGeom prst="rect">
              <a:avLst/>
            </a:prstGeom>
            <a:solidFill>
              <a:srgbClr val="B5303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5">
              <a:extLst>
                <a:ext uri="{FF2B5EF4-FFF2-40B4-BE49-F238E27FC236}">
                  <a16:creationId xmlns:a16="http://schemas.microsoft.com/office/drawing/2014/main" id="{09B6401B-9FA4-4118-96D8-D0EB9D7772F5}"/>
                </a:ext>
              </a:extLst>
            </p:cNvPr>
            <p:cNvSpPr>
              <a:spLocks noEditPoints="1"/>
            </p:cNvSpPr>
            <p:nvPr/>
          </p:nvSpPr>
          <p:spPr bwMode="auto">
            <a:xfrm>
              <a:off x="6484413" y="7332074"/>
              <a:ext cx="181112" cy="149870"/>
            </a:xfrm>
            <a:custGeom>
              <a:avLst/>
              <a:gdLst>
                <a:gd name="T0" fmla="*/ 168 w 800"/>
                <a:gd name="T1" fmla="*/ 0 h 662"/>
                <a:gd name="T2" fmla="*/ 328 w 800"/>
                <a:gd name="T3" fmla="*/ 0 h 662"/>
                <a:gd name="T4" fmla="*/ 223 w 800"/>
                <a:gd name="T5" fmla="*/ 333 h 662"/>
                <a:gd name="T6" fmla="*/ 328 w 800"/>
                <a:gd name="T7" fmla="*/ 333 h 662"/>
                <a:gd name="T8" fmla="*/ 328 w 800"/>
                <a:gd name="T9" fmla="*/ 662 h 662"/>
                <a:gd name="T10" fmla="*/ 0 w 800"/>
                <a:gd name="T11" fmla="*/ 662 h 662"/>
                <a:gd name="T12" fmla="*/ 0 w 800"/>
                <a:gd name="T13" fmla="*/ 363 h 662"/>
                <a:gd name="T14" fmla="*/ 168 w 800"/>
                <a:gd name="T15" fmla="*/ 0 h 662"/>
                <a:gd name="T16" fmla="*/ 640 w 800"/>
                <a:gd name="T17" fmla="*/ 0 h 662"/>
                <a:gd name="T18" fmla="*/ 800 w 800"/>
                <a:gd name="T19" fmla="*/ 0 h 662"/>
                <a:gd name="T20" fmla="*/ 694 w 800"/>
                <a:gd name="T21" fmla="*/ 333 h 662"/>
                <a:gd name="T22" fmla="*/ 800 w 800"/>
                <a:gd name="T23" fmla="*/ 333 h 662"/>
                <a:gd name="T24" fmla="*/ 800 w 800"/>
                <a:gd name="T25" fmla="*/ 662 h 662"/>
                <a:gd name="T26" fmla="*/ 471 w 800"/>
                <a:gd name="T27" fmla="*/ 662 h 662"/>
                <a:gd name="T28" fmla="*/ 471 w 800"/>
                <a:gd name="T29" fmla="*/ 363 h 662"/>
                <a:gd name="T30" fmla="*/ 640 w 800"/>
                <a:gd name="T31" fmla="*/ 0 h 6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00" h="662">
                  <a:moveTo>
                    <a:pt x="168" y="0"/>
                  </a:moveTo>
                  <a:lnTo>
                    <a:pt x="328" y="0"/>
                  </a:lnTo>
                  <a:lnTo>
                    <a:pt x="223" y="333"/>
                  </a:lnTo>
                  <a:lnTo>
                    <a:pt x="328" y="333"/>
                  </a:lnTo>
                  <a:lnTo>
                    <a:pt x="328" y="662"/>
                  </a:lnTo>
                  <a:lnTo>
                    <a:pt x="0" y="662"/>
                  </a:lnTo>
                  <a:lnTo>
                    <a:pt x="0" y="363"/>
                  </a:lnTo>
                  <a:lnTo>
                    <a:pt x="168" y="0"/>
                  </a:lnTo>
                  <a:close/>
                  <a:moveTo>
                    <a:pt x="640" y="0"/>
                  </a:moveTo>
                  <a:lnTo>
                    <a:pt x="800" y="0"/>
                  </a:lnTo>
                  <a:lnTo>
                    <a:pt x="694" y="333"/>
                  </a:lnTo>
                  <a:lnTo>
                    <a:pt x="800" y="333"/>
                  </a:lnTo>
                  <a:lnTo>
                    <a:pt x="800" y="662"/>
                  </a:lnTo>
                  <a:lnTo>
                    <a:pt x="471" y="662"/>
                  </a:lnTo>
                  <a:lnTo>
                    <a:pt x="471" y="363"/>
                  </a:lnTo>
                  <a:lnTo>
                    <a:pt x="640"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cxnSp>
        <p:nvCxnSpPr>
          <p:cNvPr id="114" name="Straight Connector 113">
            <a:extLst>
              <a:ext uri="{FF2B5EF4-FFF2-40B4-BE49-F238E27FC236}">
                <a16:creationId xmlns:a16="http://schemas.microsoft.com/office/drawing/2014/main" id="{E81ADD7B-E423-F6F6-AF65-1233BFD0A6E7}"/>
              </a:ext>
            </a:extLst>
          </p:cNvPr>
          <p:cNvCxnSpPr>
            <a:cxnSpLocks/>
          </p:cNvCxnSpPr>
          <p:nvPr/>
        </p:nvCxnSpPr>
        <p:spPr>
          <a:xfrm>
            <a:off x="3429000" y="4218193"/>
            <a:ext cx="0" cy="3980929"/>
          </a:xfrm>
          <a:prstGeom prst="line">
            <a:avLst/>
          </a:prstGeom>
          <a:ln w="95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9D0BF12-6E4A-9760-6350-624C8BF175C5}"/>
              </a:ext>
            </a:extLst>
          </p:cNvPr>
          <p:cNvSpPr txBox="1"/>
          <p:nvPr/>
        </p:nvSpPr>
        <p:spPr>
          <a:xfrm>
            <a:off x="250825" y="267549"/>
            <a:ext cx="6356349" cy="356444"/>
          </a:xfrm>
          <a:prstGeom prst="rect">
            <a:avLst/>
          </a:prstGeom>
          <a:noFill/>
        </p:spPr>
        <p:txBody>
          <a:bodyPr wrap="square" lIns="0" tIns="0" rIns="0" bIns="0" rtlCol="0" anchor="ctr">
            <a:spAutoFit/>
          </a:bodyPr>
          <a:lstStyle/>
          <a:p>
            <a:pPr algn="ctr">
              <a:lnSpc>
                <a:spcPct val="107000"/>
              </a:lnSpc>
              <a:spcAft>
                <a:spcPts val="800"/>
              </a:spcAft>
            </a:pPr>
            <a:r>
              <a:rPr lang="en-US" sz="2400" b="1" dirty="0">
                <a:solidFill>
                  <a:schemeClr val="bg1"/>
                </a:solidFill>
                <a:latin typeface="Aleo" pitchFamily="2" charset="0"/>
              </a:rPr>
              <a:t>Distribution Center Tours</a:t>
            </a:r>
            <a:endParaRPr lang="en-ID" sz="2400" b="1" dirty="0">
              <a:solidFill>
                <a:schemeClr val="bg1"/>
              </a:solidFill>
              <a:latin typeface="Aleo" pitchFamily="2" charset="0"/>
            </a:endParaRPr>
          </a:p>
        </p:txBody>
      </p:sp>
    </p:spTree>
    <p:extLst>
      <p:ext uri="{BB962C8B-B14F-4D97-AF65-F5344CB8AC3E}">
        <p14:creationId xmlns:p14="http://schemas.microsoft.com/office/powerpoint/2010/main" val="26692973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3">
      <a:majorFont>
        <a:latin typeface="Aleo"/>
        <a:ea typeface=""/>
        <a:cs typeface=""/>
      </a:majorFont>
      <a:minorFont>
        <a:latin typeface="Segoe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0" tIns="0" rIns="0" bIns="0" rtlCol="0" anchor="ctr">
        <a:spAutoFit/>
      </a:bodyPr>
      <a:lstStyle>
        <a:defPPr algn="l" fontAlgn="t">
          <a:spcBef>
            <a:spcPts val="0"/>
          </a:spcBef>
          <a:defRPr sz="1200" dirty="0">
            <a:solidFill>
              <a:schemeClr val="tx1">
                <a:lumMod val="65000"/>
                <a:lumOff val="35000"/>
              </a:schemeClr>
            </a:solidFill>
          </a:defRPr>
        </a:defPPr>
      </a:lstStyle>
    </a:txDef>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EE766150B3A05418BBEB78EE3AC3793" ma:contentTypeVersion="" ma:contentTypeDescription="Create a new document." ma:contentTypeScope="" ma:versionID="6586bd181bdbebfafdb8f0f085cac333">
  <xsd:schema xmlns:xsd="http://www.w3.org/2001/XMLSchema" xmlns:xs="http://www.w3.org/2001/XMLSchema" xmlns:p="http://schemas.microsoft.com/office/2006/metadata/properties" xmlns:ns2="05ae1422-d464-438b-a558-ba2fb627e429" targetNamespace="http://schemas.microsoft.com/office/2006/metadata/properties" ma:root="true" ma:fieldsID="d486c5e0ab8a0101166b3f6f22dfb139" ns2:_="">
    <xsd:import namespace="05ae1422-d464-438b-a558-ba2fb627e429"/>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ae1422-d464-438b-a558-ba2fb627e42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2E232FA-BAAE-452A-8102-DD62990A9730}"/>
</file>

<file path=customXml/itemProps2.xml><?xml version="1.0" encoding="utf-8"?>
<ds:datastoreItem xmlns:ds="http://schemas.openxmlformats.org/officeDocument/2006/customXml" ds:itemID="{437C876E-B165-464E-B948-617C8DD66B0E}"/>
</file>

<file path=customXml/itemProps3.xml><?xml version="1.0" encoding="utf-8"?>
<ds:datastoreItem xmlns:ds="http://schemas.openxmlformats.org/officeDocument/2006/customXml" ds:itemID="{BE537D72-E521-4A5A-8053-9FC13390FB8B}"/>
</file>

<file path=docProps/app.xml><?xml version="1.0" encoding="utf-8"?>
<Properties xmlns="http://schemas.openxmlformats.org/officeDocument/2006/extended-properties" xmlns:vt="http://schemas.openxmlformats.org/officeDocument/2006/docPropsVTypes">
  <Template>Office 2013 - 2022 Theme</Template>
  <TotalTime>513</TotalTime>
  <Words>2158</Words>
  <Application>Microsoft Office PowerPoint</Application>
  <PresentationFormat>Letter Paper (8.5x11 in)</PresentationFormat>
  <Paragraphs>368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Aleo</vt:lpstr>
      <vt:lpstr>Arial</vt:lpstr>
      <vt:lpstr>Calibri</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24slides 28</dc:creator>
  <cp:lastModifiedBy>Kat Caleca</cp:lastModifiedBy>
  <cp:revision>51</cp:revision>
  <dcterms:created xsi:type="dcterms:W3CDTF">2024-02-06T04:58:47Z</dcterms:created>
  <dcterms:modified xsi:type="dcterms:W3CDTF">2024-03-04T17:50:58Z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0x010100BEE766150B3A05418BBEB78EE3AC3793</vt:lpwstr>
  </property>
</Properties>
</file>